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8" r:id="rId7"/>
    <p:sldId id="275" r:id="rId8"/>
    <p:sldId id="269" r:id="rId9"/>
    <p:sldId id="270" r:id="rId10"/>
    <p:sldId id="271" r:id="rId11"/>
    <p:sldId id="272" r:id="rId12"/>
    <p:sldId id="267" r:id="rId13"/>
    <p:sldId id="274" r:id="rId14"/>
    <p:sldId id="273" r:id="rId15"/>
    <p:sldId id="265" r:id="rId16"/>
  </p:sldIdLst>
  <p:sldSz cx="18288000" cy="10287000"/>
  <p:notesSz cx="6858000" cy="9144000"/>
  <p:embeddedFontLst>
    <p:embeddedFont>
      <p:font typeface="Agrandir Bold" panose="020B0604020202020204" charset="0"/>
      <p:regular r:id="rId17"/>
    </p:embeddedFont>
    <p:embeddedFont>
      <p:font typeface="Bookman Old Style" panose="02050604050505020204" pitchFamily="18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Bold" panose="00000800000000000000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637"/>
    <a:srgbClr val="C93120"/>
    <a:srgbClr val="A11F1F"/>
    <a:srgbClr val="ED2913"/>
    <a:srgbClr val="E6A91C"/>
    <a:srgbClr val="FA860A"/>
    <a:srgbClr val="C5C94B"/>
    <a:srgbClr val="F07911"/>
    <a:srgbClr val="F26A0F"/>
    <a:srgbClr val="54C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4A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97768" y="1379763"/>
            <a:ext cx="8522481" cy="4417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8000" b="1" dirty="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Marketing Campaign Optimization Using Uplift Modeling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7891" y="6734325"/>
            <a:ext cx="2639380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29917" y="7639623"/>
            <a:ext cx="2639380" cy="128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Harshita Bansal</a:t>
            </a:r>
          </a:p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(IMT2023035)</a:t>
            </a: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B2787-240D-D0CE-9B4A-5C09F339D40D}"/>
              </a:ext>
            </a:extLst>
          </p:cNvPr>
          <p:cNvSpPr txBox="1"/>
          <p:nvPr/>
        </p:nvSpPr>
        <p:spPr>
          <a:xfrm>
            <a:off x="4572873" y="7583532"/>
            <a:ext cx="3500284" cy="94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Pragya Rai</a:t>
            </a:r>
          </a:p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(IMT2023529)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866100-4637-5D3B-C26A-9785E06E90CD}"/>
              </a:ext>
            </a:extLst>
          </p:cNvPr>
          <p:cNvSpPr/>
          <p:nvPr/>
        </p:nvSpPr>
        <p:spPr>
          <a:xfrm>
            <a:off x="9237141" y="76311"/>
            <a:ext cx="4191830" cy="2331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69B9E0-A4EC-30C4-2EE0-E85CD1C49D38}"/>
              </a:ext>
            </a:extLst>
          </p:cNvPr>
          <p:cNvSpPr/>
          <p:nvPr/>
        </p:nvSpPr>
        <p:spPr>
          <a:xfrm>
            <a:off x="14014300" y="76310"/>
            <a:ext cx="4160516" cy="2268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000" b="1">
              <a:latin typeface="Bookman Old Styl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D37AC-8C24-DC3E-1267-F371A4AC098E}"/>
              </a:ext>
            </a:extLst>
          </p:cNvPr>
          <p:cNvSpPr/>
          <p:nvPr/>
        </p:nvSpPr>
        <p:spPr>
          <a:xfrm>
            <a:off x="9318882" y="8115993"/>
            <a:ext cx="4223145" cy="20023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45888-19C0-987C-A52E-3CD46A2DE5A2}"/>
              </a:ext>
            </a:extLst>
          </p:cNvPr>
          <p:cNvSpPr/>
          <p:nvPr/>
        </p:nvSpPr>
        <p:spPr>
          <a:xfrm>
            <a:off x="14014299" y="8115992"/>
            <a:ext cx="4160516" cy="20023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8E9EC184-A47B-43F1-A344-FFA7197BC45E}"/>
              </a:ext>
            </a:extLst>
          </p:cNvPr>
          <p:cNvGrpSpPr/>
          <p:nvPr/>
        </p:nvGrpSpPr>
        <p:grpSpPr>
          <a:xfrm>
            <a:off x="10782573" y="2590445"/>
            <a:ext cx="6259702" cy="5383802"/>
            <a:chOff x="0" y="0"/>
            <a:chExt cx="812800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CC66025-646E-C0F1-E39B-1EB54842C7E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15289" b="-34574"/>
              </a:stretch>
            </a:blipFill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FD93F37-0F19-83F4-1CF6-41C221ECC5B1}"/>
              </a:ext>
            </a:extLst>
          </p:cNvPr>
          <p:cNvSpPr txBox="1"/>
          <p:nvPr/>
        </p:nvSpPr>
        <p:spPr>
          <a:xfrm>
            <a:off x="9512798" y="614455"/>
            <a:ext cx="402711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Bookman Old Style"/>
                <a:ea typeface="Calibri"/>
                <a:cs typeface="Calibri"/>
              </a:rPr>
              <a:t>Focus on efficient marketing optimization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E2F86E-DEBB-CD4D-9FEE-B3E35FD019D5}"/>
              </a:ext>
            </a:extLst>
          </p:cNvPr>
          <p:cNvSpPr txBox="1"/>
          <p:nvPr/>
        </p:nvSpPr>
        <p:spPr>
          <a:xfrm>
            <a:off x="14631381" y="393181"/>
            <a:ext cx="347910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Bookman Old Style"/>
                <a:ea typeface="Calibri"/>
                <a:cs typeface="Calibri"/>
              </a:rPr>
              <a:t>Utilizing real   world marketing data</a:t>
            </a:r>
            <a:endParaRPr lang="en-US" sz="2800">
              <a:latin typeface="Bookman Old Styl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8F6B0-AE67-4336-4446-EED9A9F45A9F}"/>
              </a:ext>
            </a:extLst>
          </p:cNvPr>
          <p:cNvSpPr txBox="1"/>
          <p:nvPr/>
        </p:nvSpPr>
        <p:spPr>
          <a:xfrm>
            <a:off x="9787774" y="8407006"/>
            <a:ext cx="346344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Bookman Old Style"/>
                <a:ea typeface="Calibri"/>
                <a:cs typeface="Calibri"/>
              </a:rPr>
              <a:t>Maximizing uplift within the budget</a:t>
            </a:r>
            <a:endParaRPr lang="en-US" sz="2800" b="1">
              <a:latin typeface="Bookman Old Styl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6EFF50-879E-BEC5-AF73-393E069E864B}"/>
              </a:ext>
            </a:extLst>
          </p:cNvPr>
          <p:cNvSpPr txBox="1"/>
          <p:nvPr/>
        </p:nvSpPr>
        <p:spPr>
          <a:xfrm>
            <a:off x="14560578" y="8432842"/>
            <a:ext cx="363657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Bookman Old Style"/>
                <a:ea typeface="Calibri"/>
                <a:cs typeface="Calibri"/>
              </a:rPr>
              <a:t>Addressing key business challenges</a:t>
            </a:r>
            <a:endParaRPr lang="en-US" sz="2800" b="1">
              <a:latin typeface="Bookman Old Style"/>
            </a:endParaRPr>
          </a:p>
        </p:txBody>
      </p:sp>
      <p:pic>
        <p:nvPicPr>
          <p:cNvPr id="24" name="Picture 23" descr="A red and white target with a yellow arrow&#10;&#10;AI-generated content may be incorrect.">
            <a:extLst>
              <a:ext uri="{FF2B5EF4-FFF2-40B4-BE49-F238E27FC236}">
                <a16:creationId xmlns:a16="http://schemas.microsoft.com/office/drawing/2014/main" id="{77BA5D09-C85F-C83C-0D2E-67F7BCB9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828" y="1023256"/>
            <a:ext cx="794657" cy="7130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31BBD4-E2E2-059B-4AA3-1B5D235BC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8779330"/>
            <a:ext cx="1121228" cy="1153885"/>
          </a:xfrm>
          <a:prstGeom prst="rect">
            <a:avLst/>
          </a:prstGeom>
        </p:spPr>
      </p:pic>
      <p:pic>
        <p:nvPicPr>
          <p:cNvPr id="27" name="Picture 26" descr="A person pushing a ball up a bar graph&#10;&#10;AI-generated content may be incorrect.">
            <a:extLst>
              <a:ext uri="{FF2B5EF4-FFF2-40B4-BE49-F238E27FC236}">
                <a16:creationId xmlns:a16="http://schemas.microsoft.com/office/drawing/2014/main" id="{86735C5D-CF92-3C36-2E87-38921B15B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7371" y="9007930"/>
            <a:ext cx="664029" cy="6966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DA48C7-2DE9-93FB-A149-3AC540FBE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6114" y="419102"/>
            <a:ext cx="974272" cy="892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E339C-BAA0-53AC-C70C-97E48F0A1CE4}"/>
              </a:ext>
            </a:extLst>
          </p:cNvPr>
          <p:cNvSpPr txBox="1"/>
          <p:nvPr/>
        </p:nvSpPr>
        <p:spPr>
          <a:xfrm>
            <a:off x="451712" y="9160506"/>
            <a:ext cx="84705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100" b="1" u="sng" dirty="0"/>
              <a:t>https://github.com/Harshita30-bansal/UPLIFT-MODELING-OPTIMIZATION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4A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B0511-BF79-23E4-C6D7-92562413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23B15F6-6B7D-9E53-C880-CD15ABE2A14D}"/>
              </a:ext>
            </a:extLst>
          </p:cNvPr>
          <p:cNvGrpSpPr/>
          <p:nvPr/>
        </p:nvGrpSpPr>
        <p:grpSpPr>
          <a:xfrm>
            <a:off x="1986403" y="235974"/>
            <a:ext cx="13838615" cy="1504336"/>
            <a:chOff x="0" y="0"/>
            <a:chExt cx="812800" cy="100485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267430-1DB7-0777-E9D5-F43A0668BD82}"/>
                </a:ext>
              </a:extLst>
            </p:cNvPr>
            <p:cNvSpPr/>
            <p:nvPr/>
          </p:nvSpPr>
          <p:spPr>
            <a:xfrm>
              <a:off x="0" y="0"/>
              <a:ext cx="812800" cy="1004851"/>
            </a:xfrm>
            <a:custGeom>
              <a:avLst/>
              <a:gdLst/>
              <a:ahLst/>
              <a:cxnLst/>
              <a:rect l="l" t="t" r="r" b="b"/>
              <a:pathLst>
                <a:path w="812800" h="1004851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877851"/>
                  </a:lnTo>
                  <a:cubicBezTo>
                    <a:pt x="812800" y="911534"/>
                    <a:pt x="799420" y="943837"/>
                    <a:pt x="775603" y="967654"/>
                  </a:cubicBezTo>
                  <a:cubicBezTo>
                    <a:pt x="751785" y="991471"/>
                    <a:pt x="719482" y="1004851"/>
                    <a:pt x="685800" y="1004851"/>
                  </a:cubicBezTo>
                  <a:lnTo>
                    <a:pt x="127000" y="1004851"/>
                  </a:lnTo>
                  <a:cubicBezTo>
                    <a:pt x="56860" y="1004851"/>
                    <a:pt x="0" y="947992"/>
                    <a:pt x="0" y="877851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E5E4E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D2E9A09-600E-11F5-C140-1CC60AAA5D9C}"/>
                </a:ext>
              </a:extLst>
            </p:cNvPr>
            <p:cNvSpPr txBox="1"/>
            <p:nvPr/>
          </p:nvSpPr>
          <p:spPr>
            <a:xfrm>
              <a:off x="0" y="-66675"/>
              <a:ext cx="812800" cy="107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A9D73D9-F25E-7DB6-4352-A5730429CE0A}"/>
              </a:ext>
            </a:extLst>
          </p:cNvPr>
          <p:cNvSpPr txBox="1"/>
          <p:nvPr/>
        </p:nvSpPr>
        <p:spPr>
          <a:xfrm>
            <a:off x="2462982" y="557255"/>
            <a:ext cx="12039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Verification — objective &amp; selection rules</a:t>
            </a:r>
            <a:endParaRPr lang="en-IN" sz="5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30676-B1D5-1A28-765B-4D7493804AAE}"/>
              </a:ext>
            </a:extLst>
          </p:cNvPr>
          <p:cNvSpPr txBox="1"/>
          <p:nvPr/>
        </p:nvSpPr>
        <p:spPr>
          <a:xfrm>
            <a:off x="588544" y="2254745"/>
            <a:ext cx="9144000" cy="65556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Century Gothic"/>
              </a:rPr>
              <a:t>Objective (what we maximize):</a:t>
            </a:r>
          </a:p>
          <a:p>
            <a:endParaRPr lang="en-IN" sz="2400" b="1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N" sz="2400" b="1">
                <a:solidFill>
                  <a:schemeClr val="bg1"/>
                </a:solidFill>
                <a:latin typeface="Century Gothic"/>
              </a:rPr>
              <a:t>    J(x) = ∑ᵢ₌₁ⁿ  uplift· xᵢ</a:t>
            </a:r>
          </a:p>
          <a:p>
            <a:endParaRPr lang="en-IN" sz="2400" b="1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IN" sz="2400" b="1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N" sz="2400" b="1">
                <a:solidFill>
                  <a:schemeClr val="bg1"/>
                </a:solidFill>
                <a:latin typeface="Century Gothic"/>
              </a:rPr>
              <a:t>Selection rules implemented:</a:t>
            </a:r>
          </a:p>
          <a:p>
            <a:r>
              <a:rPr lang="en-IN" sz="2400" b="1">
                <a:solidFill>
                  <a:schemeClr val="bg1"/>
                </a:solidFill>
                <a:latin typeface="Century Gothic"/>
              </a:rPr>
              <a:t>• Easy (2-model RF):      xᵢ = 1   if uplift &gt; 0</a:t>
            </a:r>
          </a:p>
          <a:p>
            <a:r>
              <a:rPr lang="en-IN" sz="2400" b="1">
                <a:solidFill>
                  <a:schemeClr val="bg1"/>
                </a:solidFill>
                <a:latin typeface="Century Gothic"/>
              </a:rPr>
              <a:t>• Hard (shared NN):       xᵢ = 1   if uplift &gt; 0 </a:t>
            </a:r>
          </a:p>
          <a:p>
            <a:endParaRPr lang="en-IN" sz="2000" b="1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N" sz="2800" b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DragonNet achieves</a:t>
            </a:r>
            <a:endParaRPr lang="en-IN" b="1">
              <a:solidFill>
                <a:schemeClr val="bg1"/>
              </a:solidFill>
              <a:latin typeface="Century Gothic"/>
              <a:ea typeface="+mn-lt"/>
              <a:cs typeface="+mn-lt"/>
            </a:endParaRPr>
          </a:p>
          <a:p>
            <a:r>
              <a:rPr lang="en-IN" sz="2800" b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 ~33% gain in AUUC </a:t>
            </a:r>
            <a:endParaRPr lang="en-IN" b="1">
              <a:solidFill>
                <a:schemeClr val="bg1"/>
              </a:solidFill>
              <a:latin typeface="Century Gothic"/>
              <a:ea typeface="+mn-lt"/>
              <a:cs typeface="+mn-lt"/>
            </a:endParaRPr>
          </a:p>
          <a:p>
            <a:r>
              <a:rPr lang="en-IN" sz="2800" b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 ~34% gain in Qini </a:t>
            </a:r>
            <a:endParaRPr lang="en-IN" b="1">
              <a:solidFill>
                <a:schemeClr val="bg1"/>
              </a:solidFill>
              <a:latin typeface="Century Gothic"/>
              <a:ea typeface="+mn-lt"/>
              <a:cs typeface="+mn-lt"/>
            </a:endParaRPr>
          </a:p>
          <a:p>
            <a:endParaRPr lang="en-IN" sz="2800" b="1">
              <a:solidFill>
                <a:schemeClr val="bg1"/>
              </a:solidFill>
              <a:latin typeface="Century Gothic"/>
              <a:ea typeface="+mn-lt"/>
              <a:cs typeface="+mn-lt"/>
            </a:endParaRPr>
          </a:p>
          <a:p>
            <a:r>
              <a:rPr lang="en-IN" sz="2800" b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It validates that our complex optimization problem lead to higher-quality causal effect estimation</a:t>
            </a:r>
            <a:r>
              <a:rPr lang="en-IN" sz="2000" b="1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.</a:t>
            </a:r>
            <a:endParaRPr lang="en-IN" b="1">
              <a:solidFill>
                <a:schemeClr val="bg1"/>
              </a:solidFill>
              <a:latin typeface="Century Gothic"/>
              <a:ea typeface="Calibri"/>
              <a:cs typeface="Calibri"/>
            </a:endParaRPr>
          </a:p>
          <a:p>
            <a:endParaRPr lang="en-IN" sz="2000" b="1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IN" sz="2000" b="1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A4F9095-0963-E69E-89A4-6FF4D5E9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899" y="2065577"/>
            <a:ext cx="9308260" cy="50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97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4A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C04DB-60C7-019D-D919-2E180D93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C20B52B-8230-9BD5-4FD0-8613F901AFF5}"/>
              </a:ext>
            </a:extLst>
          </p:cNvPr>
          <p:cNvGrpSpPr/>
          <p:nvPr/>
        </p:nvGrpSpPr>
        <p:grpSpPr>
          <a:xfrm>
            <a:off x="1986403" y="235974"/>
            <a:ext cx="13838615" cy="1504336"/>
            <a:chOff x="0" y="0"/>
            <a:chExt cx="812800" cy="100485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D3FE137-BF13-BE01-72B6-37AC68E55E39}"/>
                </a:ext>
              </a:extLst>
            </p:cNvPr>
            <p:cNvSpPr/>
            <p:nvPr/>
          </p:nvSpPr>
          <p:spPr>
            <a:xfrm>
              <a:off x="0" y="0"/>
              <a:ext cx="812800" cy="1004851"/>
            </a:xfrm>
            <a:custGeom>
              <a:avLst/>
              <a:gdLst/>
              <a:ahLst/>
              <a:cxnLst/>
              <a:rect l="l" t="t" r="r" b="b"/>
              <a:pathLst>
                <a:path w="812800" h="1004851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877851"/>
                  </a:lnTo>
                  <a:cubicBezTo>
                    <a:pt x="812800" y="911534"/>
                    <a:pt x="799420" y="943837"/>
                    <a:pt x="775603" y="967654"/>
                  </a:cubicBezTo>
                  <a:cubicBezTo>
                    <a:pt x="751785" y="991471"/>
                    <a:pt x="719482" y="1004851"/>
                    <a:pt x="685800" y="1004851"/>
                  </a:cubicBezTo>
                  <a:lnTo>
                    <a:pt x="127000" y="1004851"/>
                  </a:lnTo>
                  <a:cubicBezTo>
                    <a:pt x="56860" y="1004851"/>
                    <a:pt x="0" y="947992"/>
                    <a:pt x="0" y="877851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E5E4E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39DED9D-3CCB-82D5-2A48-B53DE2434A69}"/>
                </a:ext>
              </a:extLst>
            </p:cNvPr>
            <p:cNvSpPr txBox="1"/>
            <p:nvPr/>
          </p:nvSpPr>
          <p:spPr>
            <a:xfrm>
              <a:off x="0" y="-66675"/>
              <a:ext cx="812800" cy="107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AB46CE3-36C5-240D-5B33-AD9D40E2D751}"/>
              </a:ext>
            </a:extLst>
          </p:cNvPr>
          <p:cNvSpPr txBox="1"/>
          <p:nvPr/>
        </p:nvSpPr>
        <p:spPr>
          <a:xfrm>
            <a:off x="2462982" y="557255"/>
            <a:ext cx="1203931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5400">
                <a:ea typeface="Calibri"/>
                <a:cs typeface="Calibri"/>
              </a:rPr>
              <a:t> ​Metrics Used for Uplift</a:t>
            </a:r>
            <a:endParaRPr lang="en-IN" sz="5400" dirty="0">
              <a:ea typeface="Calibri"/>
              <a:cs typeface="Calibri"/>
            </a:endParaRPr>
          </a:p>
        </p:txBody>
      </p:sp>
      <p:pic>
        <p:nvPicPr>
          <p:cNvPr id="15" name="Picture 14" descr="A graph of a curve&#10;&#10;AI-generated content may be incorrect.">
            <a:extLst>
              <a:ext uri="{FF2B5EF4-FFF2-40B4-BE49-F238E27FC236}">
                <a16:creationId xmlns:a16="http://schemas.microsoft.com/office/drawing/2014/main" id="{D153FFE1-9E3D-7DDE-D131-C314926A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6" y="1892801"/>
            <a:ext cx="8970590" cy="7299931"/>
          </a:xfrm>
          <a:prstGeom prst="rect">
            <a:avLst/>
          </a:prstGeom>
        </p:spPr>
      </p:pic>
      <p:pic>
        <p:nvPicPr>
          <p:cNvPr id="7" name="Picture 6" descr="A graph of a uplift curve&#10;&#10;AI-generated content may be incorrect.">
            <a:extLst>
              <a:ext uri="{FF2B5EF4-FFF2-40B4-BE49-F238E27FC236}">
                <a16:creationId xmlns:a16="http://schemas.microsoft.com/office/drawing/2014/main" id="{2D8C3181-0793-1057-134A-74F44E49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627" y="1885885"/>
            <a:ext cx="8293664" cy="72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3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A19DE-325C-59FD-CBEA-0BCA347C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>
            <a:extLst>
              <a:ext uri="{FF2B5EF4-FFF2-40B4-BE49-F238E27FC236}">
                <a16:creationId xmlns:a16="http://schemas.microsoft.com/office/drawing/2014/main" id="{C11487CF-9A89-D742-6D0E-D0C731D58D27}"/>
              </a:ext>
            </a:extLst>
          </p:cNvPr>
          <p:cNvSpPr/>
          <p:nvPr/>
        </p:nvSpPr>
        <p:spPr>
          <a:xfrm rot="10800000">
            <a:off x="13382913" y="-12708"/>
            <a:ext cx="4897647" cy="2576741"/>
          </a:xfrm>
          <a:prstGeom prst="rtTriangle">
            <a:avLst/>
          </a:prstGeom>
          <a:solidFill>
            <a:srgbClr val="E24A32"/>
          </a:solidFill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B651AC47-9472-9F81-1B4A-79A0BA367F9A}"/>
              </a:ext>
            </a:extLst>
          </p:cNvPr>
          <p:cNvSpPr/>
          <p:nvPr/>
        </p:nvSpPr>
        <p:spPr>
          <a:xfrm>
            <a:off x="8211" y="8207249"/>
            <a:ext cx="5761980" cy="2073336"/>
          </a:xfrm>
          <a:prstGeom prst="rtTriangle">
            <a:avLst/>
          </a:prstGeom>
          <a:solidFill>
            <a:srgbClr val="E24A32"/>
          </a:solid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78975-5A62-7E8D-FE84-4695E5D40E2C}"/>
              </a:ext>
            </a:extLst>
          </p:cNvPr>
          <p:cNvSpPr txBox="1"/>
          <p:nvPr/>
        </p:nvSpPr>
        <p:spPr>
          <a:xfrm>
            <a:off x="5653583" y="169413"/>
            <a:ext cx="1002395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u="sng" dirty="0">
                <a:ea typeface="Calibri"/>
                <a:cs typeface="Calibri"/>
              </a:rPr>
              <a:t>Easy Vs Hard: Trade off</a:t>
            </a:r>
            <a:endParaRPr lang="en-US" u="sng" dirty="0">
              <a:ea typeface="Calibri"/>
              <a:cs typeface="Calibri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DE378444-D139-5623-FED3-E682E136FF8B}"/>
              </a:ext>
            </a:extLst>
          </p:cNvPr>
          <p:cNvSpPr/>
          <p:nvPr/>
        </p:nvSpPr>
        <p:spPr>
          <a:xfrm>
            <a:off x="1245397" y="1191467"/>
            <a:ext cx="5361880" cy="7052449"/>
          </a:xfrm>
          <a:custGeom>
            <a:avLst/>
            <a:gdLst/>
            <a:ahLst/>
            <a:cxnLst/>
            <a:rect l="l" t="t" r="r" b="b"/>
            <a:pathLst>
              <a:path w="866862" h="846446">
                <a:moveTo>
                  <a:pt x="866862" y="47045"/>
                </a:moveTo>
                <a:lnTo>
                  <a:pt x="866862" y="799401"/>
                </a:lnTo>
                <a:cubicBezTo>
                  <a:pt x="866862" y="825383"/>
                  <a:pt x="845799" y="846446"/>
                  <a:pt x="819817" y="846446"/>
                </a:cubicBezTo>
                <a:lnTo>
                  <a:pt x="47045" y="846446"/>
                </a:lnTo>
                <a:cubicBezTo>
                  <a:pt x="34568" y="846446"/>
                  <a:pt x="22602" y="841490"/>
                  <a:pt x="13779" y="832667"/>
                </a:cubicBezTo>
                <a:cubicBezTo>
                  <a:pt x="4957" y="823844"/>
                  <a:pt x="0" y="811878"/>
                  <a:pt x="0" y="799401"/>
                </a:cubicBezTo>
                <a:lnTo>
                  <a:pt x="0" y="47045"/>
                </a:lnTo>
                <a:cubicBezTo>
                  <a:pt x="0" y="34568"/>
                  <a:pt x="4957" y="22602"/>
                  <a:pt x="13779" y="13779"/>
                </a:cubicBezTo>
                <a:cubicBezTo>
                  <a:pt x="22602" y="4957"/>
                  <a:pt x="34568" y="0"/>
                  <a:pt x="47045" y="0"/>
                </a:cubicBezTo>
                <a:lnTo>
                  <a:pt x="819817" y="0"/>
                </a:lnTo>
                <a:cubicBezTo>
                  <a:pt x="832294" y="0"/>
                  <a:pt x="844260" y="4957"/>
                  <a:pt x="853082" y="13779"/>
                </a:cubicBezTo>
                <a:cubicBezTo>
                  <a:pt x="861905" y="22602"/>
                  <a:pt x="866862" y="34568"/>
                  <a:pt x="866862" y="47045"/>
                </a:cubicBezTo>
                <a:close/>
              </a:path>
            </a:pathLst>
          </a:custGeom>
          <a:solidFill>
            <a:srgbClr val="E24A32"/>
          </a:solidFill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4BCBC8-3EBE-D3C6-3C80-E3371DACCC0A}"/>
              </a:ext>
            </a:extLst>
          </p:cNvPr>
          <p:cNvSpPr txBox="1"/>
          <p:nvPr/>
        </p:nvSpPr>
        <p:spPr>
          <a:xfrm>
            <a:off x="1555375" y="2725754"/>
            <a:ext cx="4657130" cy="47089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• Two separate Random Forest models (treatment &amp; control)</a:t>
            </a:r>
          </a:p>
          <a:p>
            <a:endParaRPr lang="en-IN" sz="3000">
              <a:solidFill>
                <a:schemeClr val="bg1"/>
              </a:solidFill>
            </a:endParaRPr>
          </a:p>
          <a:p>
            <a:r>
              <a:rPr lang="en-IN" sz="3000" dirty="0">
                <a:solidFill>
                  <a:schemeClr val="bg1"/>
                </a:solidFill>
              </a:rPr>
              <a:t>•</a:t>
            </a:r>
            <a:r>
              <a:rPr lang="en-IN" sz="3000">
                <a:solidFill>
                  <a:schemeClr val="bg1"/>
                </a:solidFill>
                <a:ea typeface="+mn-lt"/>
                <a:cs typeface="+mn-lt"/>
              </a:rPr>
              <a:t>baseline but does not capture complex treatment-feature interactions</a:t>
            </a:r>
            <a:endParaRPr lang="en-IN" sz="3000">
              <a:solidFill>
                <a:schemeClr val="bg1"/>
              </a:solidFill>
            </a:endParaRPr>
          </a:p>
          <a:p>
            <a:endParaRPr lang="en-IN" sz="3000" dirty="0">
              <a:solidFill>
                <a:schemeClr val="bg1"/>
              </a:solidFill>
            </a:endParaRPr>
          </a:p>
          <a:p>
            <a:r>
              <a:rPr lang="en-IN" sz="3000" dirty="0">
                <a:solidFill>
                  <a:schemeClr val="bg1"/>
                </a:solidFill>
              </a:rPr>
              <a:t>• </a:t>
            </a:r>
            <a:r>
              <a:rPr lang="en-IN" sz="3000">
                <a:solidFill>
                  <a:schemeClr val="bg1"/>
                </a:solidFill>
              </a:rPr>
              <a:t>high</a:t>
            </a:r>
            <a:r>
              <a:rPr lang="en-IN" sz="3000" dirty="0">
                <a:solidFill>
                  <a:schemeClr val="bg1"/>
                </a:solidFill>
              </a:rPr>
              <a:t> variance</a:t>
            </a:r>
            <a:endParaRPr lang="en-IN" sz="30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IN" sz="3000">
                <a:solidFill>
                  <a:schemeClr val="bg1"/>
                </a:solidFill>
                <a:ea typeface="Calibri"/>
                <a:cs typeface="Calibri"/>
              </a:rPr>
              <a:t>Low computational cost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CBF586-4D4A-2270-E77D-355117FD5236}"/>
              </a:ext>
            </a:extLst>
          </p:cNvPr>
          <p:cNvSpPr txBox="1"/>
          <p:nvPr/>
        </p:nvSpPr>
        <p:spPr>
          <a:xfrm>
            <a:off x="2785962" y="1554666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EASY</a:t>
            </a: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C434AFBA-2097-C9D0-9990-8205CC3BEC97}"/>
              </a:ext>
            </a:extLst>
          </p:cNvPr>
          <p:cNvSpPr/>
          <p:nvPr/>
        </p:nvSpPr>
        <p:spPr>
          <a:xfrm>
            <a:off x="9994051" y="1200404"/>
            <a:ext cx="5361880" cy="7057176"/>
          </a:xfrm>
          <a:custGeom>
            <a:avLst/>
            <a:gdLst/>
            <a:ahLst/>
            <a:cxnLst/>
            <a:rect l="l" t="t" r="r" b="b"/>
            <a:pathLst>
              <a:path w="866862" h="846446">
                <a:moveTo>
                  <a:pt x="866862" y="47045"/>
                </a:moveTo>
                <a:lnTo>
                  <a:pt x="866862" y="799401"/>
                </a:lnTo>
                <a:cubicBezTo>
                  <a:pt x="866862" y="825383"/>
                  <a:pt x="845799" y="846446"/>
                  <a:pt x="819817" y="846446"/>
                </a:cubicBezTo>
                <a:lnTo>
                  <a:pt x="47045" y="846446"/>
                </a:lnTo>
                <a:cubicBezTo>
                  <a:pt x="34568" y="846446"/>
                  <a:pt x="22602" y="841490"/>
                  <a:pt x="13779" y="832667"/>
                </a:cubicBezTo>
                <a:cubicBezTo>
                  <a:pt x="4957" y="823844"/>
                  <a:pt x="0" y="811878"/>
                  <a:pt x="0" y="799401"/>
                </a:cubicBezTo>
                <a:lnTo>
                  <a:pt x="0" y="47045"/>
                </a:lnTo>
                <a:cubicBezTo>
                  <a:pt x="0" y="34568"/>
                  <a:pt x="4957" y="22602"/>
                  <a:pt x="13779" y="13779"/>
                </a:cubicBezTo>
                <a:cubicBezTo>
                  <a:pt x="22602" y="4957"/>
                  <a:pt x="34568" y="0"/>
                  <a:pt x="47045" y="0"/>
                </a:cubicBezTo>
                <a:lnTo>
                  <a:pt x="819817" y="0"/>
                </a:lnTo>
                <a:cubicBezTo>
                  <a:pt x="832294" y="0"/>
                  <a:pt x="844260" y="4957"/>
                  <a:pt x="853082" y="13779"/>
                </a:cubicBezTo>
                <a:cubicBezTo>
                  <a:pt x="861905" y="22602"/>
                  <a:pt x="866862" y="34568"/>
                  <a:pt x="866862" y="47045"/>
                </a:cubicBezTo>
                <a:close/>
              </a:path>
            </a:pathLst>
          </a:custGeom>
          <a:solidFill>
            <a:srgbClr val="E24A32"/>
          </a:solidFill>
        </p:spPr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FD7A7B-B760-E2E9-9597-3C0A412CAF30}"/>
              </a:ext>
            </a:extLst>
          </p:cNvPr>
          <p:cNvSpPr txBox="1"/>
          <p:nvPr/>
        </p:nvSpPr>
        <p:spPr>
          <a:xfrm>
            <a:off x="11592534" y="1541021"/>
            <a:ext cx="24814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HARD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81FDC0-3184-9F50-4252-61483A40E28C}"/>
              </a:ext>
            </a:extLst>
          </p:cNvPr>
          <p:cNvSpPr txBox="1"/>
          <p:nvPr/>
        </p:nvSpPr>
        <p:spPr>
          <a:xfrm>
            <a:off x="10372864" y="2575864"/>
            <a:ext cx="4598951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• One neural network with shared layers + 2 heads</a:t>
            </a:r>
          </a:p>
          <a:p>
            <a:endParaRPr lang="en-IN" sz="3000">
              <a:solidFill>
                <a:schemeClr val="bg1"/>
              </a:solidFill>
            </a:endParaRPr>
          </a:p>
          <a:p>
            <a:r>
              <a:rPr lang="en-IN" sz="3000" dirty="0">
                <a:solidFill>
                  <a:schemeClr val="bg1"/>
                </a:solidFill>
              </a:rPr>
              <a:t>• Captures complex treatment–feature effects</a:t>
            </a:r>
            <a:endParaRPr lang="en-IN" sz="300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IN" sz="3000">
              <a:solidFill>
                <a:schemeClr val="bg1"/>
              </a:solidFill>
            </a:endParaRPr>
          </a:p>
          <a:p>
            <a:r>
              <a:rPr lang="en-IN" sz="3000" dirty="0">
                <a:solidFill>
                  <a:schemeClr val="bg1"/>
                </a:solidFill>
              </a:rPr>
              <a:t>• More computationally expensive</a:t>
            </a:r>
            <a:r>
              <a:rPr lang="en-IN" sz="3000">
                <a:solidFill>
                  <a:schemeClr val="bg1"/>
                </a:solidFill>
              </a:rPr>
              <a:t> for finding iterative best parameters</a:t>
            </a:r>
            <a:endParaRPr lang="en-IN" sz="3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8B95FB-BDDC-174D-B858-420FEB7A84A1}"/>
              </a:ext>
            </a:extLst>
          </p:cNvPr>
          <p:cNvSpPr txBox="1"/>
          <p:nvPr/>
        </p:nvSpPr>
        <p:spPr>
          <a:xfrm>
            <a:off x="5770191" y="8983546"/>
            <a:ext cx="99073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Hard problem adds realism by learning a richer uplift function </a:t>
            </a:r>
          </a:p>
          <a:p>
            <a:r>
              <a:rPr lang="en-IN" sz="2800" b="1" dirty="0"/>
              <a:t>but may sacrifice stability and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4199830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ED917-895E-75C9-2BCD-55C912B1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8">
            <a:extLst>
              <a:ext uri="{FF2B5EF4-FFF2-40B4-BE49-F238E27FC236}">
                <a16:creationId xmlns:a16="http://schemas.microsoft.com/office/drawing/2014/main" id="{DB19304D-99F0-B93C-AA97-EB9CEA32F9EA}"/>
              </a:ext>
            </a:extLst>
          </p:cNvPr>
          <p:cNvSpPr/>
          <p:nvPr/>
        </p:nvSpPr>
        <p:spPr>
          <a:xfrm>
            <a:off x="1" y="0"/>
            <a:ext cx="18287999" cy="1448494"/>
          </a:xfrm>
          <a:custGeom>
            <a:avLst/>
            <a:gdLst/>
            <a:ahLst/>
            <a:cxnLst/>
            <a:rect l="l" t="t" r="r" b="b"/>
            <a:pathLst>
              <a:path w="866862" h="846446">
                <a:moveTo>
                  <a:pt x="866862" y="47045"/>
                </a:moveTo>
                <a:lnTo>
                  <a:pt x="866862" y="799401"/>
                </a:lnTo>
                <a:cubicBezTo>
                  <a:pt x="866862" y="825383"/>
                  <a:pt x="845799" y="846446"/>
                  <a:pt x="819817" y="846446"/>
                </a:cubicBezTo>
                <a:lnTo>
                  <a:pt x="47045" y="846446"/>
                </a:lnTo>
                <a:cubicBezTo>
                  <a:pt x="34568" y="846446"/>
                  <a:pt x="22602" y="841490"/>
                  <a:pt x="13779" y="832667"/>
                </a:cubicBezTo>
                <a:cubicBezTo>
                  <a:pt x="4957" y="823844"/>
                  <a:pt x="0" y="811878"/>
                  <a:pt x="0" y="799401"/>
                </a:cubicBezTo>
                <a:lnTo>
                  <a:pt x="0" y="47045"/>
                </a:lnTo>
                <a:cubicBezTo>
                  <a:pt x="0" y="34568"/>
                  <a:pt x="4957" y="22602"/>
                  <a:pt x="13779" y="13779"/>
                </a:cubicBezTo>
                <a:cubicBezTo>
                  <a:pt x="22602" y="4957"/>
                  <a:pt x="34568" y="0"/>
                  <a:pt x="47045" y="0"/>
                </a:cubicBezTo>
                <a:lnTo>
                  <a:pt x="819817" y="0"/>
                </a:lnTo>
                <a:cubicBezTo>
                  <a:pt x="832294" y="0"/>
                  <a:pt x="844260" y="4957"/>
                  <a:pt x="853082" y="13779"/>
                </a:cubicBezTo>
                <a:cubicBezTo>
                  <a:pt x="861905" y="22602"/>
                  <a:pt x="866862" y="34568"/>
                  <a:pt x="866862" y="47045"/>
                </a:cubicBezTo>
                <a:close/>
              </a:path>
            </a:pathLst>
          </a:custGeom>
          <a:solidFill>
            <a:srgbClr val="E24A32"/>
          </a:solid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BCD96-C216-D79C-1EB8-FB03C4F9759C}"/>
              </a:ext>
            </a:extLst>
          </p:cNvPr>
          <p:cNvSpPr txBox="1"/>
          <p:nvPr/>
        </p:nvSpPr>
        <p:spPr>
          <a:xfrm>
            <a:off x="6017342" y="157423"/>
            <a:ext cx="7388942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900" b="1" dirty="0"/>
              <a:t>Price of Realism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EECE4-938F-B500-3B91-9B61A9F1240D}"/>
              </a:ext>
            </a:extLst>
          </p:cNvPr>
          <p:cNvSpPr txBox="1"/>
          <p:nvPr/>
        </p:nvSpPr>
        <p:spPr>
          <a:xfrm>
            <a:off x="1220283" y="1807422"/>
            <a:ext cx="15851544" cy="81253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Century Gothic"/>
              </a:rPr>
              <a:t>1. Higher Computational Cost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Century Gothic"/>
                <a:ea typeface="+mn-lt"/>
                <a:cs typeface="+mn-lt"/>
              </a:rPr>
              <a:t>Our architecture uses deep neural networks, shared layers, and multi-head outputs.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Century Gothic"/>
              <a:ea typeface="Calibri"/>
              <a:cs typeface="Calibri"/>
            </a:endParaRPr>
          </a:p>
          <a:p>
            <a:r>
              <a:rPr lang="en-US" sz="2800" b="1">
                <a:latin typeface="Century Gothic"/>
              </a:rPr>
              <a:t>2. Non-Convex Optimization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Century Gothic"/>
                <a:ea typeface="+mn-lt"/>
                <a:cs typeface="+mn-lt"/>
              </a:rPr>
              <a:t>Training involves many local minima and saddle points.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Century Gothic"/>
                <a:ea typeface="+mn-lt"/>
                <a:cs typeface="+mn-lt"/>
              </a:rPr>
              <a:t>No guarantee of reaching the global optimum.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Century Gothic"/>
              <a:ea typeface="Calibri"/>
              <a:cs typeface="Calibri"/>
            </a:endParaRPr>
          </a:p>
          <a:p>
            <a:r>
              <a:rPr lang="en-US" sz="2800" b="1">
                <a:latin typeface="Century Gothic"/>
              </a:rPr>
              <a:t>3. Longer Training Time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Century Gothic"/>
                <a:ea typeface="+mn-lt"/>
                <a:cs typeface="+mn-lt"/>
              </a:rPr>
              <a:t>Backpropagation + batch training + early stopping = slower compared to simple RF fits.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Century Gothic"/>
              <a:ea typeface="Calibri"/>
              <a:cs typeface="Calibri"/>
            </a:endParaRPr>
          </a:p>
          <a:p>
            <a:r>
              <a:rPr lang="en-US" sz="2800" b="1">
                <a:latin typeface="Century Gothic"/>
              </a:rPr>
              <a:t>4. Lower Interpretability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Century Gothic"/>
                <a:ea typeface="+mn-lt"/>
                <a:cs typeface="+mn-lt"/>
              </a:rPr>
              <a:t>Neural networks act as black boxes.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Century Gothic"/>
                <a:ea typeface="+mn-lt"/>
                <a:cs typeface="+mn-lt"/>
              </a:rPr>
              <a:t>Harder to explain which features drive uplift.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Century Gothic"/>
              <a:ea typeface="Calibri"/>
              <a:cs typeface="Calibri"/>
            </a:endParaRPr>
          </a:p>
          <a:p>
            <a:r>
              <a:rPr lang="en-US" sz="2800" b="1">
                <a:latin typeface="Century Gothic"/>
              </a:rPr>
              <a:t>5. Greater Sensitivity to Hyperparameters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Century Gothic"/>
                <a:ea typeface="+mn-lt"/>
                <a:cs typeface="+mn-lt"/>
              </a:rPr>
              <a:t>Needs tuning for:</a:t>
            </a:r>
            <a:br>
              <a:rPr lang="en-US" sz="2800">
                <a:latin typeface="Century Gothic"/>
                <a:ea typeface="+mn-lt"/>
                <a:cs typeface="+mn-lt"/>
              </a:rPr>
            </a:br>
            <a:r>
              <a:rPr lang="en-US" sz="2800">
                <a:latin typeface="Century Gothic"/>
                <a:ea typeface="+mn-lt"/>
                <a:cs typeface="+mn-lt"/>
              </a:rPr>
              <a:t> </a:t>
            </a:r>
            <a:r>
              <a:rPr lang="en-US" sz="2800" i="1">
                <a:latin typeface="Century Gothic"/>
                <a:ea typeface="+mn-lt"/>
                <a:cs typeface="+mn-lt"/>
              </a:rPr>
              <a:t>learning rate, L2 regularization, dropout, hidden units, batch size, TARReg ratio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Century Gothic"/>
                <a:ea typeface="+mn-lt"/>
                <a:cs typeface="+mn-lt"/>
              </a:rPr>
              <a:t>Poor choices can significantly degrade performance.</a:t>
            </a:r>
            <a:endParaRPr lang="en-US" sz="2800">
              <a:latin typeface="Century Gothic"/>
              <a:ea typeface="Calibri"/>
              <a:cs typeface="Calibri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1221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4A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4B7BC-A532-E615-573B-34C60CEF1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5AFF37-B600-4260-D9CF-4E2AC8308B90}"/>
              </a:ext>
            </a:extLst>
          </p:cNvPr>
          <p:cNvGrpSpPr/>
          <p:nvPr/>
        </p:nvGrpSpPr>
        <p:grpSpPr>
          <a:xfrm>
            <a:off x="-1921918" y="-692828"/>
            <a:ext cx="8116241" cy="11230620"/>
            <a:chOff x="0" y="-66675"/>
            <a:chExt cx="812800" cy="107152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59330D8-0244-41AE-3316-634F332D585F}"/>
                </a:ext>
              </a:extLst>
            </p:cNvPr>
            <p:cNvSpPr/>
            <p:nvPr/>
          </p:nvSpPr>
          <p:spPr>
            <a:xfrm>
              <a:off x="0" y="0"/>
              <a:ext cx="812800" cy="1004851"/>
            </a:xfrm>
            <a:custGeom>
              <a:avLst/>
              <a:gdLst/>
              <a:ahLst/>
              <a:cxnLst/>
              <a:rect l="l" t="t" r="r" b="b"/>
              <a:pathLst>
                <a:path w="812800" h="1004851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877851"/>
                  </a:lnTo>
                  <a:cubicBezTo>
                    <a:pt x="812800" y="911534"/>
                    <a:pt x="799420" y="943837"/>
                    <a:pt x="775603" y="967654"/>
                  </a:cubicBezTo>
                  <a:cubicBezTo>
                    <a:pt x="751785" y="991471"/>
                    <a:pt x="719482" y="1004851"/>
                    <a:pt x="685800" y="1004851"/>
                  </a:cubicBezTo>
                  <a:lnTo>
                    <a:pt x="127000" y="1004851"/>
                  </a:lnTo>
                  <a:cubicBezTo>
                    <a:pt x="56860" y="1004851"/>
                    <a:pt x="0" y="947992"/>
                    <a:pt x="0" y="877851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E5E4E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B0C0DE1-DEAB-9C16-B567-812428211BA9}"/>
                </a:ext>
              </a:extLst>
            </p:cNvPr>
            <p:cNvSpPr txBox="1"/>
            <p:nvPr/>
          </p:nvSpPr>
          <p:spPr>
            <a:xfrm>
              <a:off x="0" y="-66675"/>
              <a:ext cx="812800" cy="107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A9C6BCB-3B54-CC31-CFC7-B9D4C716ADC2}"/>
              </a:ext>
            </a:extLst>
          </p:cNvPr>
          <p:cNvGrpSpPr/>
          <p:nvPr/>
        </p:nvGrpSpPr>
        <p:grpSpPr>
          <a:xfrm>
            <a:off x="-741164" y="1512583"/>
            <a:ext cx="4803145" cy="7247342"/>
            <a:chOff x="0" y="0"/>
            <a:chExt cx="917583" cy="138451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E00CCB4-06CE-374C-132A-689D03B9B172}"/>
                </a:ext>
              </a:extLst>
            </p:cNvPr>
            <p:cNvSpPr/>
            <p:nvPr/>
          </p:nvSpPr>
          <p:spPr>
            <a:xfrm>
              <a:off x="0" y="0"/>
              <a:ext cx="917583" cy="1384518"/>
            </a:xfrm>
            <a:custGeom>
              <a:avLst/>
              <a:gdLst/>
              <a:ahLst/>
              <a:cxnLst/>
              <a:rect l="l" t="t" r="r" b="b"/>
              <a:pathLst>
                <a:path w="917583" h="1384518">
                  <a:moveTo>
                    <a:pt x="48355" y="0"/>
                  </a:moveTo>
                  <a:lnTo>
                    <a:pt x="869228" y="0"/>
                  </a:lnTo>
                  <a:cubicBezTo>
                    <a:pt x="895934" y="0"/>
                    <a:pt x="917583" y="21649"/>
                    <a:pt x="917583" y="48355"/>
                  </a:cubicBezTo>
                  <a:lnTo>
                    <a:pt x="917583" y="1336163"/>
                  </a:lnTo>
                  <a:cubicBezTo>
                    <a:pt x="917583" y="1362869"/>
                    <a:pt x="895934" y="1384518"/>
                    <a:pt x="869228" y="1384518"/>
                  </a:cubicBezTo>
                  <a:lnTo>
                    <a:pt x="48355" y="1384518"/>
                  </a:lnTo>
                  <a:cubicBezTo>
                    <a:pt x="21649" y="1384518"/>
                    <a:pt x="0" y="1362869"/>
                    <a:pt x="0" y="1336163"/>
                  </a:cubicBezTo>
                  <a:lnTo>
                    <a:pt x="0" y="48355"/>
                  </a:lnTo>
                  <a:cubicBezTo>
                    <a:pt x="0" y="21649"/>
                    <a:pt x="21649" y="0"/>
                    <a:pt x="48355" y="0"/>
                  </a:cubicBezTo>
                  <a:close/>
                </a:path>
              </a:pathLst>
            </a:custGeom>
            <a:blipFill>
              <a:blip r:embed="rId2"/>
              <a:stretch>
                <a:fillRect l="-63236" r="-63236"/>
              </a:stretch>
            </a:blip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43A40FF-039E-63BC-6069-02B28387FCA8}"/>
              </a:ext>
            </a:extLst>
          </p:cNvPr>
          <p:cNvGrpSpPr/>
          <p:nvPr/>
        </p:nvGrpSpPr>
        <p:grpSpPr>
          <a:xfrm>
            <a:off x="14195147" y="6073556"/>
            <a:ext cx="3826850" cy="3715765"/>
            <a:chOff x="0" y="0"/>
            <a:chExt cx="1168104" cy="113419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73C1BAE-8E07-A6D3-4520-5A00A39C159C}"/>
                </a:ext>
              </a:extLst>
            </p:cNvPr>
            <p:cNvSpPr/>
            <p:nvPr/>
          </p:nvSpPr>
          <p:spPr>
            <a:xfrm>
              <a:off x="0" y="0"/>
              <a:ext cx="1168104" cy="1134196"/>
            </a:xfrm>
            <a:custGeom>
              <a:avLst/>
              <a:gdLst/>
              <a:ahLst/>
              <a:cxnLst/>
              <a:rect l="l" t="t" r="r" b="b"/>
              <a:pathLst>
                <a:path w="1168104" h="1134196">
                  <a:moveTo>
                    <a:pt x="60692" y="0"/>
                  </a:moveTo>
                  <a:lnTo>
                    <a:pt x="1107412" y="0"/>
                  </a:lnTo>
                  <a:cubicBezTo>
                    <a:pt x="1140931" y="0"/>
                    <a:pt x="1168104" y="27173"/>
                    <a:pt x="1168104" y="60692"/>
                  </a:cubicBezTo>
                  <a:lnTo>
                    <a:pt x="1168104" y="1073504"/>
                  </a:lnTo>
                  <a:cubicBezTo>
                    <a:pt x="1168104" y="1107023"/>
                    <a:pt x="1140931" y="1134196"/>
                    <a:pt x="1107412" y="1134196"/>
                  </a:cubicBezTo>
                  <a:lnTo>
                    <a:pt x="60692" y="1134196"/>
                  </a:lnTo>
                  <a:cubicBezTo>
                    <a:pt x="27173" y="1134196"/>
                    <a:pt x="0" y="1107023"/>
                    <a:pt x="0" y="1073504"/>
                  </a:cubicBezTo>
                  <a:lnTo>
                    <a:pt x="0" y="60692"/>
                  </a:lnTo>
                  <a:cubicBezTo>
                    <a:pt x="0" y="27173"/>
                    <a:pt x="27173" y="0"/>
                    <a:pt x="60692" y="0"/>
                  </a:cubicBezTo>
                  <a:close/>
                </a:path>
              </a:pathLst>
            </a:custGeom>
            <a:blipFill>
              <a:blip r:embed="rId3"/>
              <a:stretch>
                <a:fillRect l="-22868" r="-22868"/>
              </a:stretch>
            </a:blipFill>
          </p:spPr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48FE5BCB-8DDB-822C-92E0-2C93FBF7B826}"/>
              </a:ext>
            </a:extLst>
          </p:cNvPr>
          <p:cNvSpPr/>
          <p:nvPr/>
        </p:nvSpPr>
        <p:spPr>
          <a:xfrm>
            <a:off x="7002912" y="4854731"/>
            <a:ext cx="563046" cy="563046"/>
          </a:xfrm>
          <a:custGeom>
            <a:avLst/>
            <a:gdLst/>
            <a:ahLst/>
            <a:cxnLst/>
            <a:rect l="l" t="t" r="r" b="b"/>
            <a:pathLst>
              <a:path w="563046" h="563046">
                <a:moveTo>
                  <a:pt x="0" y="0"/>
                </a:moveTo>
                <a:lnTo>
                  <a:pt x="563046" y="0"/>
                </a:lnTo>
                <a:lnTo>
                  <a:pt x="563046" y="563046"/>
                </a:lnTo>
                <a:lnTo>
                  <a:pt x="0" y="56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1F82230-6B7A-1E4C-3E68-FEF1C48B33B1}"/>
              </a:ext>
            </a:extLst>
          </p:cNvPr>
          <p:cNvSpPr/>
          <p:nvPr/>
        </p:nvSpPr>
        <p:spPr>
          <a:xfrm>
            <a:off x="7002912" y="6231064"/>
            <a:ext cx="563046" cy="563046"/>
          </a:xfrm>
          <a:custGeom>
            <a:avLst/>
            <a:gdLst/>
            <a:ahLst/>
            <a:cxnLst/>
            <a:rect l="l" t="t" r="r" b="b"/>
            <a:pathLst>
              <a:path w="563046" h="563046">
                <a:moveTo>
                  <a:pt x="0" y="0"/>
                </a:moveTo>
                <a:lnTo>
                  <a:pt x="563046" y="0"/>
                </a:lnTo>
                <a:lnTo>
                  <a:pt x="563046" y="563047"/>
                </a:lnTo>
                <a:lnTo>
                  <a:pt x="0" y="56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BCD16D6-4364-5B90-AA95-0B9AABF23E12}"/>
              </a:ext>
            </a:extLst>
          </p:cNvPr>
          <p:cNvSpPr/>
          <p:nvPr/>
        </p:nvSpPr>
        <p:spPr>
          <a:xfrm>
            <a:off x="7002912" y="8952570"/>
            <a:ext cx="563046" cy="563046"/>
          </a:xfrm>
          <a:custGeom>
            <a:avLst/>
            <a:gdLst/>
            <a:ahLst/>
            <a:cxnLst/>
            <a:rect l="l" t="t" r="r" b="b"/>
            <a:pathLst>
              <a:path w="563046" h="563046">
                <a:moveTo>
                  <a:pt x="0" y="0"/>
                </a:moveTo>
                <a:lnTo>
                  <a:pt x="563046" y="0"/>
                </a:lnTo>
                <a:lnTo>
                  <a:pt x="563046" y="563047"/>
                </a:lnTo>
                <a:lnTo>
                  <a:pt x="0" y="56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ABA96F1-4B1E-AB84-51E7-A3B8DB8F34CF}"/>
              </a:ext>
            </a:extLst>
          </p:cNvPr>
          <p:cNvSpPr txBox="1"/>
          <p:nvPr/>
        </p:nvSpPr>
        <p:spPr>
          <a:xfrm>
            <a:off x="7002912" y="1236744"/>
            <a:ext cx="9896770" cy="2892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80"/>
              </a:lnSpc>
            </a:pPr>
            <a:r>
              <a:rPr lang="en-US" sz="7200" dirty="0"/>
              <a:t>How Did the Added Complexity Change the Optimal Solution?</a:t>
            </a:r>
            <a:endParaRPr lang="en-US" sz="6800" b="1" dirty="0">
              <a:solidFill>
                <a:srgbClr val="FFFFFF"/>
              </a:solidFill>
              <a:latin typeface="Agrandir Bold"/>
              <a:ea typeface="Agrandir Bold"/>
              <a:cs typeface="Agrandi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EF2C9-CB25-9F24-0559-A9CAFFBC1D89}"/>
              </a:ext>
            </a:extLst>
          </p:cNvPr>
          <p:cNvSpPr txBox="1"/>
          <p:nvPr/>
        </p:nvSpPr>
        <p:spPr>
          <a:xfrm>
            <a:off x="7568852" y="4914900"/>
            <a:ext cx="71899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The Hard Model Learns Treatment–Feature Interactions (Easy Model Does Not)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3DF976-4FD5-3506-D027-2FED394F8844}"/>
              </a:ext>
            </a:extLst>
          </p:cNvPr>
          <p:cNvSpPr txBox="1"/>
          <p:nvPr/>
        </p:nvSpPr>
        <p:spPr>
          <a:xfrm>
            <a:off x="7568852" y="6073555"/>
            <a:ext cx="661060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It explicitly models the probability of treatment assignment (propensity score) u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This helps correct for imbalance of treatment indicator making uplift estimation more accurate.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45F69-3974-5D26-0E4A-58F3A31CEEF0}"/>
              </a:ext>
            </a:extLst>
          </p:cNvPr>
          <p:cNvSpPr txBox="1"/>
          <p:nvPr/>
        </p:nvSpPr>
        <p:spPr>
          <a:xfrm>
            <a:off x="7568852" y="8829285"/>
            <a:ext cx="524840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Targeted Regularization (TARReg) Explicitly Shapes Counterfactuals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5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4A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107"/>
            <a:ext cx="11806273" cy="10283476"/>
            <a:chOff x="0" y="0"/>
            <a:chExt cx="3348651" cy="74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48651" cy="749602"/>
            </a:xfrm>
            <a:prstGeom prst="rect">
              <a:avLst/>
            </a:prstGeom>
            <a:solidFill>
              <a:srgbClr val="E5E4E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348651" cy="816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1D47367B-6DD5-6901-4208-FAF8734983C2}"/>
              </a:ext>
            </a:extLst>
          </p:cNvPr>
          <p:cNvSpPr/>
          <p:nvPr/>
        </p:nvSpPr>
        <p:spPr>
          <a:xfrm rot="16200000">
            <a:off x="3620439" y="2108887"/>
            <a:ext cx="10268180" cy="6115343"/>
          </a:xfrm>
          <a:prstGeom prst="rtTriangle">
            <a:avLst/>
          </a:prstGeom>
          <a:solidFill>
            <a:srgbClr val="E24A32"/>
          </a:solidFill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CBD7B-40D1-FC7A-B469-728E6B785CF8}"/>
              </a:ext>
            </a:extLst>
          </p:cNvPr>
          <p:cNvSpPr/>
          <p:nvPr/>
        </p:nvSpPr>
        <p:spPr>
          <a:xfrm>
            <a:off x="1318914" y="1372943"/>
            <a:ext cx="14870259" cy="6939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red letters on a black background&#10;&#10;AI-generated content may be incorrect.">
            <a:extLst>
              <a:ext uri="{FF2B5EF4-FFF2-40B4-BE49-F238E27FC236}">
                <a16:creationId xmlns:a16="http://schemas.microsoft.com/office/drawing/2014/main" id="{3C0F5FA2-A953-07F1-A3C3-154B4716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594" y="2444532"/>
            <a:ext cx="17487900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hand pointing at a graph&#10;&#10;AI-generated content may be incorrect.">
            <a:extLst>
              <a:ext uri="{FF2B5EF4-FFF2-40B4-BE49-F238E27FC236}">
                <a16:creationId xmlns:a16="http://schemas.microsoft.com/office/drawing/2014/main" id="{712E5D84-F112-BD05-26FF-696AF2CD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84" r="6570" b="1"/>
          <a:stretch>
            <a:fillRect/>
          </a:stretch>
        </p:blipFill>
        <p:spPr>
          <a:xfrm>
            <a:off x="9343822" y="10"/>
            <a:ext cx="8944178" cy="10286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EAA0F27-55AF-D8C0-3C54-C5A73918A9C3}"/>
              </a:ext>
            </a:extLst>
          </p:cNvPr>
          <p:cNvSpPr/>
          <p:nvPr/>
        </p:nvSpPr>
        <p:spPr>
          <a:xfrm>
            <a:off x="-25996" y="-18380"/>
            <a:ext cx="9813017" cy="10300608"/>
          </a:xfrm>
          <a:prstGeom prst="rect">
            <a:avLst/>
          </a:prstGeom>
          <a:solidFill>
            <a:srgbClr val="CC4637">
              <a:alpha val="9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3F12DA-CE37-B96D-052D-EA92CD1DCF18}"/>
              </a:ext>
            </a:extLst>
          </p:cNvPr>
          <p:cNvSpPr txBox="1"/>
          <p:nvPr/>
        </p:nvSpPr>
        <p:spPr>
          <a:xfrm>
            <a:off x="243830" y="444286"/>
            <a:ext cx="9254131" cy="84638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Dataset Overview — Criteo Uplift Modeling Dataset</a:t>
            </a:r>
            <a:r>
              <a:rPr lang="en-US" sz="3200" b="1" u="sng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.</a:t>
            </a:r>
          </a:p>
          <a:p>
            <a:endParaRPr lang="en-US" sz="3200" b="1" u="sng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Original size: ~13 million rows</a:t>
            </a:r>
          </a:p>
          <a:p>
            <a:endParaRPr lang="en-US" sz="2800" b="1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Sampled dataset used: 1 million rows 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			(stratified sampling)</a:t>
            </a:r>
          </a:p>
          <a:p>
            <a:endParaRPr lang="en-US" sz="2800" b="1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Features: 12 anonymized numerical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		 user attributes (f0–f11)</a:t>
            </a:r>
          </a:p>
          <a:p>
            <a:endParaRPr lang="en-US" sz="2800" b="1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Key variables: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– treatment: whether user received the promotion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– visit / conversion: user response outcome </a:t>
            </a:r>
          </a:p>
          <a:p>
            <a:endParaRPr lang="en-US" sz="2800" b="1" dirty="0">
              <a:solidFill>
                <a:schemeClr val="bg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Dataset characteristics: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– Highly imbalanced (≈85% treated, ≈97% non-converters)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   – Large-scale, noisy real-world marketing behavior data</a:t>
            </a:r>
            <a:endParaRPr lang="en-US" sz="2800" b="1" dirty="0">
              <a:solidFill>
                <a:srgbClr val="3C4043"/>
              </a:solidFill>
              <a:latin typeface="Batang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0558" y="-498992"/>
            <a:ext cx="9148563" cy="10786000"/>
            <a:chOff x="0" y="-66675"/>
            <a:chExt cx="1167856" cy="14016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7856" cy="1334988"/>
            </a:xfrm>
            <a:custGeom>
              <a:avLst/>
              <a:gdLst/>
              <a:ahLst/>
              <a:cxnLst/>
              <a:rect l="l" t="t" r="r" b="b"/>
              <a:pathLst>
                <a:path w="1167856" h="1334988">
                  <a:moveTo>
                    <a:pt x="0" y="0"/>
                  </a:moveTo>
                  <a:lnTo>
                    <a:pt x="1167856" y="0"/>
                  </a:lnTo>
                  <a:lnTo>
                    <a:pt x="1167856" y="1334988"/>
                  </a:lnTo>
                  <a:lnTo>
                    <a:pt x="0" y="1334988"/>
                  </a:lnTo>
                  <a:close/>
                </a:path>
              </a:pathLst>
            </a:custGeom>
            <a:solidFill>
              <a:srgbClr val="E24A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167856" cy="1401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41047" y="7236450"/>
            <a:ext cx="5717973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6CEE6-6676-B293-0459-A78F3F700F00}"/>
              </a:ext>
            </a:extLst>
          </p:cNvPr>
          <p:cNvSpPr txBox="1"/>
          <p:nvPr/>
        </p:nvSpPr>
        <p:spPr>
          <a:xfrm>
            <a:off x="309715" y="250722"/>
            <a:ext cx="85282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600" b="1" dirty="0">
                <a:solidFill>
                  <a:srgbClr val="C00000"/>
                </a:solidFill>
              </a:rPr>
              <a:t>Real-World Problem &amp; Motivation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807CF-8FD8-D5E8-624B-584B47B5BCC6}"/>
              </a:ext>
            </a:extLst>
          </p:cNvPr>
          <p:cNvSpPr txBox="1"/>
          <p:nvPr/>
        </p:nvSpPr>
        <p:spPr>
          <a:xfrm>
            <a:off x="547521" y="1229312"/>
            <a:ext cx="8052619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• Marketing campaigns are expensive; not every customer responds.</a:t>
            </a:r>
          </a:p>
          <a:p>
            <a:endParaRPr lang="en-IN" sz="3200" dirty="0"/>
          </a:p>
          <a:p>
            <a:r>
              <a:rPr lang="en-IN" sz="3200" dirty="0"/>
              <a:t>• Traditional ML predicts likelihood of buying, not the incremental effect of promotions.</a:t>
            </a:r>
          </a:p>
          <a:p>
            <a:endParaRPr lang="en-IN" sz="3200" dirty="0"/>
          </a:p>
          <a:p>
            <a:r>
              <a:rPr lang="en-IN" sz="3200" dirty="0"/>
              <a:t>• Sending promotions to all customers wastes budget and reduces ROI.</a:t>
            </a:r>
          </a:p>
          <a:p>
            <a:endParaRPr lang="en-IN" sz="3200" dirty="0"/>
          </a:p>
          <a:p>
            <a:r>
              <a:rPr lang="en-IN" sz="3200" dirty="0"/>
              <a:t>• Key question: Who should receive the promotion to maximize incremental lift?</a:t>
            </a:r>
          </a:p>
          <a:p>
            <a:endParaRPr lang="en-IN" sz="3200" dirty="0"/>
          </a:p>
          <a:p>
            <a:r>
              <a:rPr lang="en-IN" sz="3200" dirty="0"/>
              <a:t>• Uplift </a:t>
            </a:r>
            <a:r>
              <a:rPr lang="en-IN" sz="3200" dirty="0" err="1"/>
              <a:t>modeling</a:t>
            </a:r>
            <a:r>
              <a:rPr lang="en-IN" sz="3200" dirty="0"/>
              <a:t> estimates the causal impact of treatment on each customer. Optimization is required to:</a:t>
            </a:r>
          </a:p>
          <a:p>
            <a:r>
              <a:rPr lang="en-IN" sz="3200" dirty="0"/>
              <a:t>    – maximize total uplift,</a:t>
            </a:r>
          </a:p>
          <a:p>
            <a:r>
              <a:rPr lang="en-IN" sz="3200" dirty="0"/>
              <a:t>    – avoid wasted promotions,</a:t>
            </a:r>
          </a:p>
          <a:p>
            <a:r>
              <a:rPr lang="en-IN" sz="3200" dirty="0"/>
              <a:t>    – work within limited budget/resources.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08918C-0E93-792E-3D73-1E9FC28AE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65" y="383459"/>
            <a:ext cx="8759315" cy="96306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4A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AE4F73-859D-D91D-6E20-0FF275317121}"/>
              </a:ext>
            </a:extLst>
          </p:cNvPr>
          <p:cNvSpPr txBox="1"/>
          <p:nvPr/>
        </p:nvSpPr>
        <p:spPr>
          <a:xfrm>
            <a:off x="3406879" y="933676"/>
            <a:ext cx="9144000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500" b="1" u="sng" dirty="0">
                <a:solidFill>
                  <a:schemeClr val="bg1"/>
                </a:solidFill>
              </a:rPr>
              <a:t>Notation (common to both problems</a:t>
            </a:r>
            <a:r>
              <a:rPr lang="en-IN" sz="3500" b="1" u="sng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IN" sz="2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D9518-5C6F-FB24-C4F5-0C241DE94B75}"/>
              </a:ext>
            </a:extLst>
          </p:cNvPr>
          <p:cNvSpPr txBox="1"/>
          <p:nvPr/>
        </p:nvSpPr>
        <p:spPr>
          <a:xfrm>
            <a:off x="1002889" y="3221855"/>
            <a:ext cx="8804788" cy="65556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•</a:t>
            </a:r>
            <a:r>
              <a:rPr lang="en-IN" sz="2800" b="1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N : number of customers, indexed </a:t>
            </a:r>
            <a:r>
              <a:rPr lang="en-IN" sz="2800" b="1" err="1">
                <a:solidFill>
                  <a:schemeClr val="bg1"/>
                </a:solidFill>
                <a:latin typeface="Century Gothic"/>
                <a:cs typeface="Times New Roman"/>
              </a:rPr>
              <a:t>i</a:t>
            </a:r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 = 1,…,N</a:t>
            </a:r>
          </a:p>
          <a:p>
            <a:endParaRPr lang="en-IN" sz="2800" b="1" dirty="0">
              <a:solidFill>
                <a:schemeClr val="bg1"/>
              </a:solidFill>
              <a:latin typeface="Century Gothic"/>
              <a:cs typeface="Times New Roman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• xᵢ ∈ {0,1} : decision variable  </a:t>
            </a: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   (xᵢ = 1 → customer </a:t>
            </a:r>
            <a:r>
              <a:rPr lang="en-IN" sz="2800" b="1" dirty="0" err="1">
                <a:solidFill>
                  <a:schemeClr val="bg1"/>
                </a:solidFill>
                <a:latin typeface="Century Gothic"/>
                <a:cs typeface="Times New Roman"/>
              </a:rPr>
              <a:t>i</a:t>
            </a:r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 is selected/targeted)</a:t>
            </a:r>
          </a:p>
          <a:p>
            <a:endParaRPr lang="en-IN" sz="2800" b="1" dirty="0">
              <a:solidFill>
                <a:schemeClr val="bg1"/>
              </a:solidFill>
              <a:latin typeface="Century Gothic"/>
              <a:cs typeface="Times New Roman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• Tᵢ ∈ {0,1} : observed treatment assignment</a:t>
            </a: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  </a:t>
            </a:r>
            <a:endParaRPr lang="en-IN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   (Tᵢ = 1 → promotion was shown to customer </a:t>
            </a:r>
            <a:r>
              <a:rPr lang="en-IN" sz="2800" b="1" dirty="0" err="1">
                <a:solidFill>
                  <a:schemeClr val="bg1"/>
                </a:solidFill>
                <a:latin typeface="Century Gothic"/>
                <a:cs typeface="Times New Roman"/>
              </a:rPr>
              <a:t>i</a:t>
            </a:r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)</a:t>
            </a:r>
          </a:p>
          <a:p>
            <a:endParaRPr lang="en-IN" sz="2800" b="1" dirty="0">
              <a:solidFill>
                <a:schemeClr val="bg1"/>
              </a:solidFill>
              <a:latin typeface="Century Gothic"/>
              <a:cs typeface="Times New Roman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• Yᵢ ∈ {0,1} : observed outcome  </a:t>
            </a: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   (Yᵢ = 1 → customer visited / converted)</a:t>
            </a:r>
          </a:p>
          <a:p>
            <a:endParaRPr lang="en-IN" sz="2800" b="1" dirty="0">
              <a:solidFill>
                <a:schemeClr val="bg1"/>
              </a:solidFill>
              <a:latin typeface="Century Gothic"/>
              <a:cs typeface="Times New Roman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• Xᵢ : feature vector for customer </a:t>
            </a:r>
            <a:r>
              <a:rPr lang="en-IN" sz="2800" b="1" err="1">
                <a:solidFill>
                  <a:schemeClr val="bg1"/>
                </a:solidFill>
                <a:latin typeface="Century Gothic"/>
                <a:cs typeface="Times New Roman"/>
              </a:rPr>
              <a:t>i</a:t>
            </a:r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  </a:t>
            </a: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   (input feature attributes </a:t>
            </a:r>
            <a:r>
              <a:rPr lang="en-IN" sz="2800" b="1" dirty="0" err="1">
                <a:solidFill>
                  <a:schemeClr val="bg1"/>
                </a:solidFill>
                <a:latin typeface="Century Gothic"/>
                <a:cs typeface="Times New Roman"/>
              </a:rPr>
              <a:t>f</a:t>
            </a:r>
            <a:r>
              <a:rPr lang="en-IN" sz="2800" b="1" dirty="0">
                <a:solidFill>
                  <a:schemeClr val="bg1"/>
                </a:solidFill>
                <a:latin typeface="Century Gothic"/>
                <a:cs typeface="Times New Roman"/>
              </a:rPr>
              <a:t>₀,…,f₁₁)</a:t>
            </a:r>
          </a:p>
          <a:p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C16A2-E7BF-27BB-08D5-8C5B3A8267FD}"/>
              </a:ext>
            </a:extLst>
          </p:cNvPr>
          <p:cNvSpPr txBox="1"/>
          <p:nvPr/>
        </p:nvSpPr>
        <p:spPr>
          <a:xfrm>
            <a:off x="10018363" y="3232334"/>
            <a:ext cx="9726282" cy="6986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Century Gothic"/>
              </a:rPr>
              <a:t>• M₁, M₀ : predictive </a:t>
            </a:r>
            <a:r>
              <a:rPr lang="en-IN" sz="2800" b="1" err="1">
                <a:solidFill>
                  <a:schemeClr val="bg1"/>
                </a:solidFill>
                <a:latin typeface="Century Gothic"/>
              </a:rPr>
              <a:t>esimations</a:t>
            </a:r>
            <a:endParaRPr lang="en-IN" sz="2800" b="1">
              <a:solidFill>
                <a:schemeClr val="bg1"/>
              </a:solidFill>
              <a:latin typeface="Century Gothic"/>
              <a:ea typeface="Calibri"/>
              <a:cs typeface="Calibri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</a:rPr>
              <a:t>   P(Y=1 | T=1, X) and P(Y=1 | T=0, X)</a:t>
            </a:r>
          </a:p>
          <a:p>
            <a:endParaRPr lang="en-IN" sz="2800" b="1" dirty="0">
              <a:solidFill>
                <a:schemeClr val="bg1"/>
              </a:solidFill>
              <a:latin typeface="Century Gothic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</a:rPr>
              <a:t>• p̂₁(Xᵢ) = M₁(Xᵢ)  </a:t>
            </a: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</a:rPr>
              <a:t>   p̂₀(Xᵢ) = M₀(Xᵢ)</a:t>
            </a:r>
          </a:p>
          <a:p>
            <a:endParaRPr lang="en-IN" sz="2800" b="1" dirty="0">
              <a:solidFill>
                <a:schemeClr val="bg1"/>
              </a:solidFill>
              <a:latin typeface="Century Gothic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</a:rPr>
              <a:t>•</a:t>
            </a:r>
            <a:r>
              <a:rPr lang="en-IN" sz="2800" b="1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Causal objective:</a:t>
            </a: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 Estimate the individual treatment effect (ITE):</a:t>
            </a: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ea typeface="+mn-lt"/>
                <a:cs typeface="+mn-lt"/>
              </a:rPr>
              <a:t>We do not observe both Y(1) and Y(0) for any  individual →  </a:t>
            </a:r>
            <a:endParaRPr lang="en-IN" sz="2800" b="1" dirty="0">
              <a:solidFill>
                <a:schemeClr val="bg1"/>
              </a:solidFill>
              <a:latin typeface="Century Gothic"/>
              <a:ea typeface="Calibri"/>
              <a:cs typeface="Calibri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  <a:ea typeface="Calibri"/>
                <a:cs typeface="Calibri"/>
              </a:rPr>
              <a:t>  the  fundamental challenge.</a:t>
            </a: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</a:rPr>
              <a:t>  ûᵢ = p̂₁(Xᵢ) − p̂₀(Xᵢ)  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</a:rPr>
              <a:t>     (individual uplift estimate)</a:t>
            </a:r>
          </a:p>
          <a:p>
            <a:endParaRPr lang="en-IN" sz="2800" b="1" dirty="0">
              <a:solidFill>
                <a:schemeClr val="bg1"/>
              </a:solidFill>
              <a:latin typeface="Century Gothic"/>
            </a:endParaRP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</a:rPr>
              <a:t>• Selection rule:  </a:t>
            </a:r>
          </a:p>
          <a:p>
            <a:r>
              <a:rPr lang="en-IN" sz="2800" b="1" dirty="0">
                <a:solidFill>
                  <a:schemeClr val="bg1"/>
                </a:solidFill>
                <a:latin typeface="Century Gothic"/>
              </a:rPr>
              <a:t>    xᵢ = 1 if ûᵢ &gt; 0, else 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33FA49-C41D-13A2-4863-137C5653D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b="5215"/>
          <a:stretch>
            <a:fillRect/>
          </a:stretch>
        </p:blipFill>
        <p:spPr>
          <a:xfrm>
            <a:off x="14158450" y="-280358"/>
            <a:ext cx="4129550" cy="33478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4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433282" y="3569782"/>
            <a:ext cx="9031354" cy="41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Times New Roman"/>
                <a:ea typeface="+mn-lt"/>
                <a:cs typeface="+mn-lt"/>
                <a:sym typeface="Poppins Bold"/>
              </a:rPr>
              <a:t> . </a:t>
            </a:r>
            <a:endParaRPr lang="en-US" sz="2800">
              <a:solidFill>
                <a:schemeClr val="bg1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8BB3D6-F954-CA32-4EDC-D42E0EB0B5F5}"/>
              </a:ext>
            </a:extLst>
          </p:cNvPr>
          <p:cNvSpPr txBox="1"/>
          <p:nvPr/>
        </p:nvSpPr>
        <p:spPr>
          <a:xfrm>
            <a:off x="9776564" y="745142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Bookman Old Style"/>
              </a:rPr>
              <a:t>​</a:t>
            </a:r>
            <a:endParaRPr lang="en-US"/>
          </a:p>
        </p:txBody>
      </p:sp>
      <p:pic>
        <p:nvPicPr>
          <p:cNvPr id="2" name="Picture 1" descr="A white background with squares and lines">
            <a:extLst>
              <a:ext uri="{FF2B5EF4-FFF2-40B4-BE49-F238E27FC236}">
                <a16:creationId xmlns:a16="http://schemas.microsoft.com/office/drawing/2014/main" id="{F40579EC-FE00-33E7-BF29-36A8537D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0"/>
            <a:ext cx="18307469" cy="10287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FF8724C-521E-6790-E84E-F6DE8AF98704}"/>
              </a:ext>
            </a:extLst>
          </p:cNvPr>
          <p:cNvSpPr/>
          <p:nvPr/>
        </p:nvSpPr>
        <p:spPr>
          <a:xfrm>
            <a:off x="1658303" y="327204"/>
            <a:ext cx="14620112" cy="11760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3200" b="1">
              <a:ea typeface="Calibri"/>
              <a:cs typeface="Calibri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FA6E9EDE-DC49-DB95-CF8D-A5C85034752D}"/>
              </a:ext>
            </a:extLst>
          </p:cNvPr>
          <p:cNvGrpSpPr/>
          <p:nvPr/>
        </p:nvGrpSpPr>
        <p:grpSpPr>
          <a:xfrm>
            <a:off x="1659699" y="331021"/>
            <a:ext cx="14608479" cy="1140787"/>
            <a:chOff x="0" y="-57150"/>
            <a:chExt cx="2408296" cy="2766483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BBBCA035-77C9-EBC5-0DA5-65D6829AFD20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4A3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D033408E-6895-FA31-1A37-D2B9DAC7206E}"/>
                </a:ext>
              </a:extLst>
            </p:cNvPr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2">
            <a:extLst>
              <a:ext uri="{FF2B5EF4-FFF2-40B4-BE49-F238E27FC236}">
                <a16:creationId xmlns:a16="http://schemas.microsoft.com/office/drawing/2014/main" id="{6A36BB80-88FA-A909-834B-FA1B62B6F6AB}"/>
              </a:ext>
            </a:extLst>
          </p:cNvPr>
          <p:cNvGrpSpPr/>
          <p:nvPr/>
        </p:nvGrpSpPr>
        <p:grpSpPr>
          <a:xfrm>
            <a:off x="9955607" y="1707813"/>
            <a:ext cx="8019147" cy="8579186"/>
            <a:chOff x="-304779" y="-67208"/>
            <a:chExt cx="2713076" cy="2776541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922EABE1-348E-D676-02CF-DC3000B50A3E}"/>
                </a:ext>
              </a:extLst>
            </p:cNvPr>
            <p:cNvSpPr/>
            <p:nvPr/>
          </p:nvSpPr>
          <p:spPr>
            <a:xfrm>
              <a:off x="-304779" y="-67208"/>
              <a:ext cx="2713076" cy="2776541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4A3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68BB2838-B1E4-A3EE-2853-3E96DE99E441}"/>
                </a:ext>
              </a:extLst>
            </p:cNvPr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BEF35009-6CF2-1CE1-7FCC-E258E139A5D9}"/>
              </a:ext>
            </a:extLst>
          </p:cNvPr>
          <p:cNvGrpSpPr/>
          <p:nvPr/>
        </p:nvGrpSpPr>
        <p:grpSpPr>
          <a:xfrm>
            <a:off x="438409" y="1526846"/>
            <a:ext cx="8321241" cy="8760151"/>
            <a:chOff x="0" y="-57150"/>
            <a:chExt cx="2408296" cy="2766483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577E3EB6-2693-BE35-3DB4-CAB3ED896E6A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4A3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DB39C218-5A05-70BD-6B57-163A82B6A899}"/>
                </a:ext>
              </a:extLst>
            </p:cNvPr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8595D2D-4A7B-BB61-96F8-CC5B09F0C6C8}"/>
              </a:ext>
            </a:extLst>
          </p:cNvPr>
          <p:cNvSpPr txBox="1"/>
          <p:nvPr/>
        </p:nvSpPr>
        <p:spPr>
          <a:xfrm>
            <a:off x="526444" y="2036381"/>
            <a:ext cx="82332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Modeling Approach: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0D4BC-4558-31A2-784B-679328ED8AAE}"/>
              </a:ext>
            </a:extLst>
          </p:cNvPr>
          <p:cNvSpPr txBox="1"/>
          <p:nvPr/>
        </p:nvSpPr>
        <p:spPr>
          <a:xfrm>
            <a:off x="2819365" y="481615"/>
            <a:ext cx="1289696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600" b="1" dirty="0"/>
              <a:t>Easy Problem — Unconstrained Uplift Maximization</a:t>
            </a:r>
            <a:endParaRPr lang="en-IN" sz="4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16FB0F-4655-B4C6-E2C2-09BC33BF0197}"/>
              </a:ext>
            </a:extLst>
          </p:cNvPr>
          <p:cNvSpPr txBox="1"/>
          <p:nvPr/>
        </p:nvSpPr>
        <p:spPr>
          <a:xfrm>
            <a:off x="10375490" y="2059294"/>
            <a:ext cx="692436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b="1" u="sng" dirty="0">
                <a:solidFill>
                  <a:schemeClr val="bg1"/>
                </a:solidFill>
              </a:rPr>
              <a:t>Interpretation:</a:t>
            </a:r>
          </a:p>
          <a:p>
            <a:pPr algn="ctr">
              <a:buNone/>
            </a:pPr>
            <a:endParaRPr lang="en-US" sz="2800" b="1" u="sng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Select </a:t>
            </a:r>
            <a:r>
              <a:rPr lang="en-US" sz="2800" b="1" dirty="0">
                <a:solidFill>
                  <a:schemeClr val="bg1"/>
                </a:solidFill>
              </a:rPr>
              <a:t>every</a:t>
            </a:r>
            <a:r>
              <a:rPr lang="en-US" sz="2800" dirty="0">
                <a:solidFill>
                  <a:schemeClr val="bg1"/>
                </a:solidFill>
              </a:rPr>
              <a:t> customer who benefits from treatment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Equivalent to sorting users by uplift and picking all positive ones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Fast, scalable, and works as an approximate uplift optimizer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460001F-6C22-F0AD-C050-6B34594BDF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4" b="11292"/>
          <a:stretch>
            <a:fillRect/>
          </a:stretch>
        </p:blipFill>
        <p:spPr>
          <a:xfrm>
            <a:off x="11969955" y="6439920"/>
            <a:ext cx="4622391" cy="37269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4D9336-08A1-889A-D50D-FB5D8C940FAA}"/>
                  </a:ext>
                </a:extLst>
              </p:cNvPr>
              <p:cNvSpPr txBox="1"/>
              <p:nvPr/>
            </p:nvSpPr>
            <p:spPr>
              <a:xfrm>
                <a:off x="1175444" y="3090765"/>
                <a:ext cx="6935206" cy="5632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sz="3000" b="1" dirty="0">
                    <a:solidFill>
                      <a:schemeClr val="bg1"/>
                    </a:solidFill>
                  </a:rPr>
                  <a:t>Treated Model (RF₁):</a:t>
                </a:r>
                <a:br>
                  <a:rPr lang="en-IN" sz="3000" dirty="0">
                    <a:solidFill>
                      <a:schemeClr val="bg1"/>
                    </a:solidFill>
                  </a:rPr>
                </a:br>
                <a:r>
                  <a:rPr lang="en-IN" sz="3000" dirty="0">
                    <a:solidFill>
                      <a:schemeClr val="bg1"/>
                    </a:solidFill>
                  </a:rPr>
                  <a:t>• Train a Random Forest on users who received the promotion (T = 1)</a:t>
                </a:r>
                <a:br>
                  <a:rPr lang="en-IN" sz="3000" dirty="0">
                    <a:solidFill>
                      <a:schemeClr val="bg1"/>
                    </a:solidFill>
                  </a:rPr>
                </a:br>
                <a:r>
                  <a:rPr lang="en-IN" sz="3000" dirty="0">
                    <a:solidFill>
                      <a:schemeClr val="bg1"/>
                    </a:solidFill>
                  </a:rPr>
                  <a:t>• Predicts: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 sz="3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,"/>
                          <m:ctrlP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3000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r>
                  <a:rPr lang="en-IN" sz="3000" b="1" dirty="0">
                    <a:solidFill>
                      <a:schemeClr val="bg1"/>
                    </a:solidFill>
                  </a:rPr>
                  <a:t>Control Model (RF₀):</a:t>
                </a:r>
                <a:br>
                  <a:rPr lang="en-IN" sz="3000" dirty="0">
                    <a:solidFill>
                      <a:schemeClr val="bg1"/>
                    </a:solidFill>
                  </a:rPr>
                </a:br>
                <a:r>
                  <a:rPr lang="en-IN" sz="3000" dirty="0">
                    <a:solidFill>
                      <a:schemeClr val="bg1"/>
                    </a:solidFill>
                  </a:rPr>
                  <a:t>• Train a Random Forest on users who did NOT receive the promotion (T = 0)</a:t>
                </a:r>
                <a:br>
                  <a:rPr lang="en-IN" sz="3000" dirty="0">
                    <a:solidFill>
                      <a:schemeClr val="bg1"/>
                    </a:solidFill>
                  </a:rPr>
                </a:br>
                <a:r>
                  <a:rPr lang="en-IN" sz="3000" dirty="0">
                    <a:solidFill>
                      <a:schemeClr val="bg1"/>
                    </a:solidFill>
                  </a:rPr>
                  <a:t>• Predicts: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 sz="3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,"/>
                          <m:ctrlP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sSub>
                            <m:sSubPr>
                              <m:ctrlP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3000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:r>
                  <a:rPr lang="en-IN" sz="3000" b="1" dirty="0">
                    <a:solidFill>
                      <a:schemeClr val="bg1"/>
                    </a:solidFill>
                  </a:rPr>
                  <a:t>Individual Uplift Estimate:</a:t>
                </a:r>
                <a:endParaRPr lang="en-IN" sz="3000" dirty="0">
                  <a:solidFill>
                    <a:schemeClr val="bg1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3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ar-AE" sz="3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ar-AE" sz="3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ar-A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3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4D9336-08A1-889A-D50D-FB5D8C940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444" y="3090765"/>
                <a:ext cx="6935206" cy="5632311"/>
              </a:xfrm>
              <a:prstGeom prst="rect">
                <a:avLst/>
              </a:prstGeom>
              <a:blipFill>
                <a:blip r:embed="rId4"/>
                <a:stretch>
                  <a:fillRect l="-2111" t="-1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squares and lines">
            <a:extLst>
              <a:ext uri="{FF2B5EF4-FFF2-40B4-BE49-F238E27FC236}">
                <a16:creationId xmlns:a16="http://schemas.microsoft.com/office/drawing/2014/main" id="{C311E794-1AAD-72DD-28E3-1186B2A5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0"/>
            <a:ext cx="18307469" cy="10287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3DC68E0-7CC2-1261-3947-08F59F8CEB4B}"/>
              </a:ext>
            </a:extLst>
          </p:cNvPr>
          <p:cNvGrpSpPr/>
          <p:nvPr/>
        </p:nvGrpSpPr>
        <p:grpSpPr>
          <a:xfrm>
            <a:off x="1659699" y="331021"/>
            <a:ext cx="14608479" cy="1140787"/>
            <a:chOff x="0" y="-57150"/>
            <a:chExt cx="2408296" cy="276648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15BECF6-9B19-E8DE-91ED-A5740E099E4F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4A3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4F56BA-82E3-1EDD-0164-BA3E8D63EE7E}"/>
                </a:ext>
              </a:extLst>
            </p:cNvPr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229FAB-5E98-A970-DF72-A582C0B8B5D5}"/>
              </a:ext>
            </a:extLst>
          </p:cNvPr>
          <p:cNvSpPr txBox="1"/>
          <p:nvPr/>
        </p:nvSpPr>
        <p:spPr>
          <a:xfrm>
            <a:off x="2019822" y="536170"/>
            <a:ext cx="14608479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b="1" dirty="0"/>
              <a:t>Hard Problem — Neural Network–Based Uplift Optimization</a:t>
            </a:r>
            <a:endParaRPr lang="en-IN" sz="43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A2EFD0-1756-B5C3-6BE8-7A14788D92E0}"/>
              </a:ext>
            </a:extLst>
          </p:cNvPr>
          <p:cNvGrpSpPr/>
          <p:nvPr/>
        </p:nvGrpSpPr>
        <p:grpSpPr>
          <a:xfrm>
            <a:off x="245689" y="1826393"/>
            <a:ext cx="8718249" cy="8129586"/>
            <a:chOff x="0" y="-57150"/>
            <a:chExt cx="2408296" cy="2766483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E7C26179-37A7-84E5-9131-42BF1C94F36F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4A3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26D8B4-F041-9A79-59F2-FA023DE761E8}"/>
                </a:ext>
              </a:extLst>
            </p:cNvPr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9FA8E84-027C-544D-A2CE-42ADC7896278}"/>
              </a:ext>
            </a:extLst>
          </p:cNvPr>
          <p:cNvSpPr txBox="1"/>
          <p:nvPr/>
        </p:nvSpPr>
        <p:spPr>
          <a:xfrm>
            <a:off x="543475" y="2115285"/>
            <a:ext cx="8122675" cy="65556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3000" b="1" u="sng" dirty="0">
                <a:solidFill>
                  <a:schemeClr val="bg1"/>
                </a:solidFill>
              </a:rPr>
              <a:t>Motivation:</a:t>
            </a:r>
          </a:p>
          <a:p>
            <a:pPr lvl="7"/>
            <a:endParaRPr lang="en-US" sz="3000" b="1" u="sng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000" dirty="0">
                <a:solidFill>
                  <a:schemeClr val="bg1"/>
                </a:solidFill>
              </a:rPr>
              <a:t>The easy problem uses two independent Random Forest models, which:</a:t>
            </a:r>
          </a:p>
          <a:p>
            <a:pPr>
              <a:buNone/>
            </a:pPr>
            <a:endParaRPr lang="en-US" sz="3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Cannot capture complex interactions between features and treatment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Have higher variance when treatment groups are imbalanced</a:t>
            </a:r>
            <a:endParaRPr lang="en-US" sz="300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To improve accuracy, the </a:t>
            </a:r>
            <a:r>
              <a:rPr lang="en-US" sz="3000" b="1" dirty="0">
                <a:solidFill>
                  <a:schemeClr val="bg1"/>
                </a:solidFill>
              </a:rPr>
              <a:t>hard problem</a:t>
            </a:r>
            <a:r>
              <a:rPr lang="en-US" sz="3000" dirty="0">
                <a:solidFill>
                  <a:schemeClr val="bg1"/>
                </a:solidFill>
              </a:rPr>
              <a:t> uses a </a:t>
            </a:r>
            <a:r>
              <a:rPr lang="en-US" sz="3000" b="1" dirty="0">
                <a:solidFill>
                  <a:schemeClr val="bg1"/>
                </a:solidFill>
              </a:rPr>
              <a:t>single neural network</a:t>
            </a:r>
            <a:r>
              <a:rPr lang="en-US" sz="3000" dirty="0">
                <a:solidFill>
                  <a:schemeClr val="bg1"/>
                </a:solidFill>
              </a:rPr>
              <a:t> with shared representation learning.</a:t>
            </a:r>
            <a:endParaRPr lang="en-US" sz="3000">
              <a:solidFill>
                <a:schemeClr val="bg1"/>
              </a:solidFill>
              <a:ea typeface="Calibri"/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230994-D779-6068-5827-78F0A2A28D3E}"/>
              </a:ext>
            </a:extLst>
          </p:cNvPr>
          <p:cNvGrpSpPr/>
          <p:nvPr/>
        </p:nvGrpSpPr>
        <p:grpSpPr>
          <a:xfrm>
            <a:off x="9324062" y="1861597"/>
            <a:ext cx="8718249" cy="7938079"/>
            <a:chOff x="0" y="-57150"/>
            <a:chExt cx="2408296" cy="2766483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BF39145F-0512-8A61-90F1-1B8242C03206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4A3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0C4B6D-F056-930C-34BE-CE487B5BDE77}"/>
                </a:ext>
              </a:extLst>
            </p:cNvPr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5B25DC-0296-1BD3-1048-AA679F6F3B1E}"/>
              </a:ext>
            </a:extLst>
          </p:cNvPr>
          <p:cNvSpPr txBox="1"/>
          <p:nvPr/>
        </p:nvSpPr>
        <p:spPr>
          <a:xfrm>
            <a:off x="11674282" y="2307073"/>
            <a:ext cx="45938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b="1" u="sng" dirty="0">
                <a:solidFill>
                  <a:schemeClr val="bg1"/>
                </a:solidFill>
              </a:rPr>
              <a:t>Neural Uplift Estimation: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A1974-D43A-009F-46BF-8298DAA11AB8}"/>
              </a:ext>
            </a:extLst>
          </p:cNvPr>
          <p:cNvSpPr txBox="1"/>
          <p:nvPr/>
        </p:nvSpPr>
        <p:spPr>
          <a:xfrm>
            <a:off x="10482083" y="2871665"/>
            <a:ext cx="2682804" cy="7386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entury Gothic"/>
                <a:ea typeface="Calibri"/>
                <a:cs typeface="Calibri"/>
              </a:rPr>
              <a:t>Outcome heads: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7" name="Graphic 6" descr="equation">
            <a:extLst>
              <a:ext uri="{FF2B5EF4-FFF2-40B4-BE49-F238E27FC236}">
                <a16:creationId xmlns:a16="http://schemas.microsoft.com/office/drawing/2014/main" id="{784E13F6-3751-C52F-FBDE-C319521C1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7759" y="3758201"/>
            <a:ext cx="4114277" cy="374996"/>
          </a:xfrm>
          <a:prstGeom prst="rect">
            <a:avLst/>
          </a:prstGeom>
        </p:spPr>
      </p:pic>
      <p:pic>
        <p:nvPicPr>
          <p:cNvPr id="8" name="Graphic 7" descr="equation">
            <a:extLst>
              <a:ext uri="{FF2B5EF4-FFF2-40B4-BE49-F238E27FC236}">
                <a16:creationId xmlns:a16="http://schemas.microsoft.com/office/drawing/2014/main" id="{15A0394F-B20E-458F-DCFC-B120651BD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77760" y="4290557"/>
            <a:ext cx="4380454" cy="421972"/>
          </a:xfrm>
          <a:prstGeom prst="rect">
            <a:avLst/>
          </a:prstGeom>
        </p:spPr>
      </p:pic>
      <p:pic>
        <p:nvPicPr>
          <p:cNvPr id="9" name="Graphic 8" descr="equation">
            <a:extLst>
              <a:ext uri="{FF2B5EF4-FFF2-40B4-BE49-F238E27FC236}">
                <a16:creationId xmlns:a16="http://schemas.microsoft.com/office/drawing/2014/main" id="{5AD01DAF-ABAA-D37F-52D2-D4E6C5C8E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1216" y="5663656"/>
            <a:ext cx="4639717" cy="4628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7E9B67-D5FA-4629-5EE2-3D6B7609AF88}"/>
              </a:ext>
            </a:extLst>
          </p:cNvPr>
          <p:cNvSpPr txBox="1"/>
          <p:nvPr/>
        </p:nvSpPr>
        <p:spPr>
          <a:xfrm>
            <a:off x="10482080" y="4844514"/>
            <a:ext cx="2823725" cy="73866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entury Gothic"/>
                <a:ea typeface="Calibri"/>
                <a:cs typeface="Calibri"/>
              </a:rPr>
              <a:t>Propensity head: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7" name="Graphic 16" descr="equation">
            <a:extLst>
              <a:ext uri="{FF2B5EF4-FFF2-40B4-BE49-F238E27FC236}">
                <a16:creationId xmlns:a16="http://schemas.microsoft.com/office/drawing/2014/main" id="{59B092A6-DD92-CA19-B869-7A32D31D3A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70973" y="7104149"/>
            <a:ext cx="5599656" cy="4784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E6902B-4BE3-1F0A-9E0E-C75B1B974B37}"/>
              </a:ext>
            </a:extLst>
          </p:cNvPr>
          <p:cNvSpPr txBox="1"/>
          <p:nvPr/>
        </p:nvSpPr>
        <p:spPr>
          <a:xfrm>
            <a:off x="10482081" y="6206720"/>
            <a:ext cx="3199504" cy="738664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entury Gothic"/>
                <a:ea typeface="Calibri"/>
                <a:cs typeface="Calibri"/>
              </a:rPr>
              <a:t>Factual prediction: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28" name="Graphic 27" descr="equation">
            <a:extLst>
              <a:ext uri="{FF2B5EF4-FFF2-40B4-BE49-F238E27FC236}">
                <a16:creationId xmlns:a16="http://schemas.microsoft.com/office/drawing/2014/main" id="{FDA97932-269B-0FB0-1A87-0EB776100B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9975" y="8897981"/>
            <a:ext cx="4892718" cy="5859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9FCC13-533B-697D-05D6-6EF8DA2ED802}"/>
              </a:ext>
            </a:extLst>
          </p:cNvPr>
          <p:cNvSpPr txBox="1"/>
          <p:nvPr/>
        </p:nvSpPr>
        <p:spPr>
          <a:xfrm>
            <a:off x="10059328" y="7788130"/>
            <a:ext cx="7051252" cy="892552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u="sng" dirty="0">
                <a:latin typeface="Century Gothic"/>
                <a:ea typeface="Calibri"/>
                <a:cs typeface="Calibri"/>
              </a:rPr>
              <a:t>Objective </a:t>
            </a:r>
            <a:r>
              <a:rPr lang="en-US" sz="2800" b="1" u="sng" err="1">
                <a:latin typeface="Century Gothic"/>
                <a:ea typeface="Calibri"/>
                <a:cs typeface="Calibri"/>
              </a:rPr>
              <a:t>Optimisation</a:t>
            </a:r>
            <a:r>
              <a:rPr lang="en-US" sz="2800" b="1" u="sng" dirty="0">
                <a:latin typeface="Century Gothic"/>
                <a:ea typeface="Calibri"/>
                <a:cs typeface="Calibri"/>
              </a:rPr>
              <a:t> problem</a:t>
            </a:r>
            <a:endParaRPr lang="en-US" sz="2800" u="sng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879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3CCF5-071E-3DA7-7FFA-E16ED7AFE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squares and lines">
            <a:extLst>
              <a:ext uri="{FF2B5EF4-FFF2-40B4-BE49-F238E27FC236}">
                <a16:creationId xmlns:a16="http://schemas.microsoft.com/office/drawing/2014/main" id="{B6B77F22-F35C-3253-69D0-28379433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6" y="0"/>
            <a:ext cx="18307469" cy="10287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78BA3A-6D20-E9B3-B2B5-AF9B62A40F76}"/>
              </a:ext>
            </a:extLst>
          </p:cNvPr>
          <p:cNvGrpSpPr/>
          <p:nvPr/>
        </p:nvGrpSpPr>
        <p:grpSpPr>
          <a:xfrm>
            <a:off x="1659699" y="331021"/>
            <a:ext cx="14608479" cy="1140787"/>
            <a:chOff x="0" y="-57150"/>
            <a:chExt cx="2408296" cy="276648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EDF075B-21C2-8E86-17AB-5F2AB515C909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4A3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AC95B8-F9A6-7597-A257-573629A03485}"/>
                </a:ext>
              </a:extLst>
            </p:cNvPr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7EF977-8438-2B9A-5BD3-1B0E15DEE818}"/>
              </a:ext>
            </a:extLst>
          </p:cNvPr>
          <p:cNvSpPr txBox="1"/>
          <p:nvPr/>
        </p:nvSpPr>
        <p:spPr>
          <a:xfrm>
            <a:off x="2019822" y="536170"/>
            <a:ext cx="14608479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0" b="1"/>
              <a:t>Hard Problem — Neural Network–Based Uplift Optimization</a:t>
            </a:r>
            <a:endParaRPr lang="en-IN" sz="4300" b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127DB-813A-B2F7-A43B-EC88ED326954}"/>
              </a:ext>
            </a:extLst>
          </p:cNvPr>
          <p:cNvGrpSpPr/>
          <p:nvPr/>
        </p:nvGrpSpPr>
        <p:grpSpPr>
          <a:xfrm>
            <a:off x="4567168" y="1622845"/>
            <a:ext cx="10018987" cy="8129586"/>
            <a:chOff x="0" y="-57150"/>
            <a:chExt cx="2408296" cy="2766483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00C8CC5-17F3-9CD7-9D29-3EC24C50D249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4A3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3EB57E-91D1-4212-6D68-FBDCCA2FE747}"/>
                </a:ext>
              </a:extLst>
            </p:cNvPr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B7375CA-EA4C-6A18-4CE0-C878D7F9C57B}"/>
              </a:ext>
            </a:extLst>
          </p:cNvPr>
          <p:cNvSpPr txBox="1"/>
          <p:nvPr/>
        </p:nvSpPr>
        <p:spPr>
          <a:xfrm>
            <a:off x="9324062" y="1830282"/>
            <a:ext cx="8718249" cy="81259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99"/>
              </a:lnSpc>
            </a:pPr>
            <a:endParaRPr/>
          </a:p>
        </p:txBody>
      </p:sp>
      <p:pic>
        <p:nvPicPr>
          <p:cNvPr id="11" name="Graphic 10" descr="equation">
            <a:extLst>
              <a:ext uri="{FF2B5EF4-FFF2-40B4-BE49-F238E27FC236}">
                <a16:creationId xmlns:a16="http://schemas.microsoft.com/office/drawing/2014/main" id="{6CA2A821-D009-6D14-C1A4-6D8669427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8240" y="2694564"/>
            <a:ext cx="7556031" cy="1629111"/>
          </a:xfrm>
          <a:prstGeom prst="rect">
            <a:avLst/>
          </a:prstGeom>
        </p:spPr>
      </p:pic>
      <p:pic>
        <p:nvPicPr>
          <p:cNvPr id="22" name="Graphic 21" descr="equation">
            <a:extLst>
              <a:ext uri="{FF2B5EF4-FFF2-40B4-BE49-F238E27FC236}">
                <a16:creationId xmlns:a16="http://schemas.microsoft.com/office/drawing/2014/main" id="{5A648215-1598-1E92-1820-905D2AE03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6983" y="5341063"/>
            <a:ext cx="6635155" cy="1525683"/>
          </a:xfrm>
          <a:prstGeom prst="rect">
            <a:avLst/>
          </a:prstGeom>
        </p:spPr>
      </p:pic>
      <p:pic>
        <p:nvPicPr>
          <p:cNvPr id="27" name="Graphic 26" descr="equation">
            <a:extLst>
              <a:ext uri="{FF2B5EF4-FFF2-40B4-BE49-F238E27FC236}">
                <a16:creationId xmlns:a16="http://schemas.microsoft.com/office/drawing/2014/main" id="{6BFBEA7B-AFC8-0F27-E490-E6DB0B92B5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6983" y="7541973"/>
            <a:ext cx="6007835" cy="15256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A7A376-109A-650D-9E86-B3E6A44525B7}"/>
              </a:ext>
            </a:extLst>
          </p:cNvPr>
          <p:cNvSpPr txBox="1"/>
          <p:nvPr/>
        </p:nvSpPr>
        <p:spPr>
          <a:xfrm>
            <a:off x="5732283" y="6994074"/>
            <a:ext cx="28367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u="sng" dirty="0">
                <a:solidFill>
                  <a:schemeClr val="bg1"/>
                </a:solidFill>
                <a:ea typeface="Calibri"/>
                <a:cs typeface="Calibri"/>
              </a:rPr>
              <a:t>Target Loss</a:t>
            </a:r>
            <a:endParaRPr lang="en-US" sz="3000" b="1" u="sng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99EDE-5242-CB24-1398-B992958B0D6D}"/>
              </a:ext>
            </a:extLst>
          </p:cNvPr>
          <p:cNvSpPr txBox="1"/>
          <p:nvPr/>
        </p:nvSpPr>
        <p:spPr>
          <a:xfrm>
            <a:off x="5599111" y="4555370"/>
            <a:ext cx="48532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u="sng" dirty="0">
                <a:solidFill>
                  <a:schemeClr val="bg1"/>
                </a:solidFill>
                <a:ea typeface="Calibri"/>
                <a:cs typeface="Calibri"/>
              </a:rPr>
              <a:t>Targeted Regularization loss</a:t>
            </a:r>
            <a:endParaRPr lang="en-US" sz="3000" b="1" u="sng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3AAF1E-0B45-37DD-183D-B6B61CAED092}"/>
              </a:ext>
            </a:extLst>
          </p:cNvPr>
          <p:cNvSpPr txBox="1"/>
          <p:nvPr/>
        </p:nvSpPr>
        <p:spPr>
          <a:xfrm>
            <a:off x="5591433" y="2038414"/>
            <a:ext cx="372174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u="sng" dirty="0">
                <a:solidFill>
                  <a:schemeClr val="bg1"/>
                </a:solidFill>
                <a:ea typeface="+mn-lt"/>
                <a:cs typeface="+mn-lt"/>
              </a:rPr>
              <a:t>Outcome regression loss</a:t>
            </a:r>
            <a:endParaRPr lang="en-US" sz="3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21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AB5712-B03A-47FD-1B29-82B50D6E7207}"/>
              </a:ext>
            </a:extLst>
          </p:cNvPr>
          <p:cNvGrpSpPr/>
          <p:nvPr/>
        </p:nvGrpSpPr>
        <p:grpSpPr>
          <a:xfrm>
            <a:off x="0" y="-501445"/>
            <a:ext cx="18288000" cy="10788445"/>
            <a:chOff x="0" y="-57150"/>
            <a:chExt cx="2408296" cy="2766483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89645CDF-51B2-03B2-2AD8-E34950B50D20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4A3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E0D646-812C-61E1-7A50-03F99CCCF499}"/>
                </a:ext>
              </a:extLst>
            </p:cNvPr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F8D47E-E456-C807-77A4-13E73396ACE2}"/>
                  </a:ext>
                </a:extLst>
              </p:cNvPr>
              <p:cNvSpPr txBox="1"/>
              <p:nvPr/>
            </p:nvSpPr>
            <p:spPr>
              <a:xfrm>
                <a:off x="620795" y="1173182"/>
                <a:ext cx="9151374" cy="7940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sz="3000" b="1" u="sng" dirty="0">
                    <a:solidFill>
                      <a:schemeClr val="bg1"/>
                    </a:solidFill>
                  </a:rPr>
                  <a:t>Why This is a “Hard” Optimization Problem</a:t>
                </a:r>
              </a:p>
              <a:p>
                <a:pPr>
                  <a:buNone/>
                </a:pPr>
                <a:endParaRPr lang="en-IN" sz="3000" b="1" u="sng" dirty="0">
                  <a:solidFill>
                    <a:schemeClr val="bg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000" dirty="0">
                    <a:solidFill>
                      <a:schemeClr val="bg1"/>
                    </a:solidFill>
                  </a:rPr>
                  <a:t>Training the NN is a </a:t>
                </a:r>
                <a:r>
                  <a:rPr lang="en-IN" sz="3000" b="1" dirty="0">
                    <a:solidFill>
                      <a:schemeClr val="bg1"/>
                    </a:solidFill>
                  </a:rPr>
                  <a:t>non-convex optimization problem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sz="3000" dirty="0">
                  <a:solidFill>
                    <a:schemeClr val="bg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000" dirty="0">
                    <a:solidFill>
                      <a:schemeClr val="bg1"/>
                    </a:solidFill>
                  </a:rPr>
                  <a:t>Loss surface contains many local minima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sz="3000" dirty="0">
                  <a:solidFill>
                    <a:schemeClr val="bg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000" dirty="0">
                    <a:solidFill>
                      <a:schemeClr val="bg1"/>
                    </a:solidFill>
                  </a:rPr>
                  <a:t>Requires treatment masking, balanced sampling, regularization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sz="3000" dirty="0">
                  <a:solidFill>
                    <a:schemeClr val="bg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000" dirty="0">
                    <a:solidFill>
                      <a:schemeClr val="bg1"/>
                    </a:solidFill>
                  </a:rPr>
                  <a:t>Jointly 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ar-AE" sz="30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3000" dirty="0"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ar-AE" sz="30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3000" dirty="0">
                    <a:solidFill>
                      <a:schemeClr val="bg1"/>
                    </a:solidFill>
                  </a:rPr>
                  <a:t>introduces </a:t>
                </a:r>
                <a:r>
                  <a:rPr lang="en-IN" sz="3000" b="1" dirty="0">
                    <a:solidFill>
                      <a:schemeClr val="bg1"/>
                    </a:solidFill>
                  </a:rPr>
                  <a:t>multi-output coupling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sz="3000" dirty="0">
                  <a:solidFill>
                    <a:schemeClr val="bg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000" dirty="0">
                    <a:solidFill>
                      <a:schemeClr val="bg1"/>
                    </a:solidFill>
                  </a:rPr>
                  <a:t>Much more computationally expensive than the easy problem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sz="3000" dirty="0">
                  <a:solidFill>
                    <a:schemeClr val="bg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3000" dirty="0">
                    <a:solidFill>
                      <a:schemeClr val="bg1"/>
                    </a:solidFill>
                  </a:rPr>
                  <a:t>Higher risk of overfitting due to the uplift signal being weak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F8D47E-E456-C807-77A4-13E73396A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95" y="1173182"/>
                <a:ext cx="9151374" cy="7940635"/>
              </a:xfrm>
              <a:prstGeom prst="rect">
                <a:avLst/>
              </a:prstGeom>
              <a:blipFill>
                <a:blip r:embed="rId2"/>
                <a:stretch>
                  <a:fillRect l="-1599" t="-921" b="-14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3384B25-063E-2604-4039-4C1DC4250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60" y="344590"/>
            <a:ext cx="8214853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87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4A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7DE26-518A-4848-0B50-5286B7667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17BC3F-0B6B-06FC-732A-572B32C582B9}"/>
              </a:ext>
            </a:extLst>
          </p:cNvPr>
          <p:cNvGrpSpPr/>
          <p:nvPr/>
        </p:nvGrpSpPr>
        <p:grpSpPr>
          <a:xfrm>
            <a:off x="1986403" y="235974"/>
            <a:ext cx="13838615" cy="1504336"/>
            <a:chOff x="0" y="0"/>
            <a:chExt cx="812800" cy="100485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C73E5B-CA4F-D88E-C7D7-907CFD425D1D}"/>
                </a:ext>
              </a:extLst>
            </p:cNvPr>
            <p:cNvSpPr/>
            <p:nvPr/>
          </p:nvSpPr>
          <p:spPr>
            <a:xfrm>
              <a:off x="0" y="0"/>
              <a:ext cx="812800" cy="1004851"/>
            </a:xfrm>
            <a:custGeom>
              <a:avLst/>
              <a:gdLst/>
              <a:ahLst/>
              <a:cxnLst/>
              <a:rect l="l" t="t" r="r" b="b"/>
              <a:pathLst>
                <a:path w="812800" h="1004851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877851"/>
                  </a:lnTo>
                  <a:cubicBezTo>
                    <a:pt x="812800" y="911534"/>
                    <a:pt x="799420" y="943837"/>
                    <a:pt x="775603" y="967654"/>
                  </a:cubicBezTo>
                  <a:cubicBezTo>
                    <a:pt x="751785" y="991471"/>
                    <a:pt x="719482" y="1004851"/>
                    <a:pt x="685800" y="1004851"/>
                  </a:cubicBezTo>
                  <a:lnTo>
                    <a:pt x="127000" y="1004851"/>
                  </a:lnTo>
                  <a:cubicBezTo>
                    <a:pt x="56860" y="1004851"/>
                    <a:pt x="0" y="947992"/>
                    <a:pt x="0" y="877851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E5E4E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C894694-EA5E-7D5F-C56F-B48379EC3E4D}"/>
                </a:ext>
              </a:extLst>
            </p:cNvPr>
            <p:cNvSpPr txBox="1"/>
            <p:nvPr/>
          </p:nvSpPr>
          <p:spPr>
            <a:xfrm>
              <a:off x="0" y="-66675"/>
              <a:ext cx="812800" cy="1071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2B35CB9-2406-1975-0EA0-DE33467F303A}"/>
              </a:ext>
            </a:extLst>
          </p:cNvPr>
          <p:cNvSpPr txBox="1"/>
          <p:nvPr/>
        </p:nvSpPr>
        <p:spPr>
          <a:xfrm>
            <a:off x="5358294" y="557255"/>
            <a:ext cx="914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000" b="1" dirty="0"/>
              <a:t>Implementation summary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CD3E5-9ED8-53A8-F60D-D69847634E1C}"/>
              </a:ext>
            </a:extLst>
          </p:cNvPr>
          <p:cNvSpPr txBox="1"/>
          <p:nvPr/>
        </p:nvSpPr>
        <p:spPr>
          <a:xfrm>
            <a:off x="575187" y="2287977"/>
            <a:ext cx="9144000" cy="67403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700" b="1" u="sng" dirty="0">
                <a:solidFill>
                  <a:schemeClr val="bg1"/>
                </a:solidFill>
              </a:rPr>
              <a:t>Key steps implemented:</a:t>
            </a:r>
          </a:p>
          <a:p>
            <a:endParaRPr lang="en-IN" sz="2700" b="1" u="sng" dirty="0">
              <a:solidFill>
                <a:schemeClr val="bg1"/>
              </a:solidFill>
            </a:endParaRPr>
          </a:p>
          <a:p>
            <a:r>
              <a:rPr lang="en-IN" sz="2700" dirty="0">
                <a:solidFill>
                  <a:schemeClr val="bg1"/>
                </a:solidFill>
              </a:rPr>
              <a:t>  1. Stratified sampling (13M → 1M) and stratified train/</a:t>
            </a:r>
            <a:r>
              <a:rPr lang="en-IN" sz="2700" dirty="0" err="1">
                <a:solidFill>
                  <a:schemeClr val="bg1"/>
                </a:solidFill>
              </a:rPr>
              <a:t>val</a:t>
            </a:r>
            <a:r>
              <a:rPr lang="en-IN" sz="2700" dirty="0">
                <a:solidFill>
                  <a:schemeClr val="bg1"/>
                </a:solidFill>
              </a:rPr>
              <a:t>/test split</a:t>
            </a:r>
          </a:p>
          <a:p>
            <a:endParaRPr lang="en-IN" sz="2700" dirty="0">
              <a:solidFill>
                <a:schemeClr val="bg1"/>
              </a:solidFill>
            </a:endParaRPr>
          </a:p>
          <a:p>
            <a:r>
              <a:rPr lang="en-IN" sz="2700" dirty="0">
                <a:solidFill>
                  <a:schemeClr val="bg1"/>
                </a:solidFill>
              </a:rPr>
              <a:t>  2. Preprocessing pipeline (low-variance filter, clipping, log-transform, Standard Scaler)</a:t>
            </a:r>
          </a:p>
          <a:p>
            <a:endParaRPr lang="en-IN" sz="2700" dirty="0">
              <a:solidFill>
                <a:schemeClr val="bg1"/>
              </a:solidFill>
            </a:endParaRPr>
          </a:p>
          <a:p>
            <a:r>
              <a:rPr lang="en-IN" sz="2700" dirty="0">
                <a:solidFill>
                  <a:schemeClr val="bg1"/>
                </a:solidFill>
              </a:rPr>
              <a:t>  3. Two-model Random Forest uplift (Easy)</a:t>
            </a:r>
          </a:p>
          <a:p>
            <a:endParaRPr lang="en-IN" sz="2700" dirty="0">
              <a:solidFill>
                <a:schemeClr val="bg1"/>
              </a:solidFill>
            </a:endParaRPr>
          </a:p>
          <a:p>
            <a:r>
              <a:rPr lang="en-IN" sz="2700" dirty="0">
                <a:solidFill>
                  <a:schemeClr val="bg1"/>
                </a:solidFill>
              </a:rPr>
              <a:t>  4. Shared Neural Network uplift (Hard) — shared layers + two heads</a:t>
            </a:r>
          </a:p>
          <a:p>
            <a:endParaRPr lang="en-IN" sz="2700" dirty="0">
              <a:solidFill>
                <a:schemeClr val="bg1"/>
              </a:solidFill>
            </a:endParaRPr>
          </a:p>
          <a:p>
            <a:r>
              <a:rPr lang="en-IN" sz="2700" dirty="0">
                <a:solidFill>
                  <a:schemeClr val="bg1"/>
                </a:solidFill>
              </a:rPr>
              <a:t>  5. Uplift scoring: ûᵢ = p̂₁(Xᵢ) − p̂₀(Xᵢ)</a:t>
            </a:r>
          </a:p>
          <a:p>
            <a:endParaRPr lang="en-IN" sz="2700" dirty="0">
              <a:solidFill>
                <a:schemeClr val="bg1"/>
              </a:solidFill>
            </a:endParaRPr>
          </a:p>
          <a:p>
            <a:r>
              <a:rPr lang="en-IN" sz="2700" dirty="0">
                <a:solidFill>
                  <a:schemeClr val="bg1"/>
                </a:solidFill>
              </a:rPr>
              <a:t>  6. Evaluation: </a:t>
            </a:r>
            <a:r>
              <a:rPr lang="en-IN" sz="2700" dirty="0" err="1">
                <a:solidFill>
                  <a:schemeClr val="bg1"/>
                </a:solidFill>
              </a:rPr>
              <a:t>Qini</a:t>
            </a:r>
            <a:r>
              <a:rPr lang="en-IN" sz="2700" dirty="0">
                <a:solidFill>
                  <a:schemeClr val="bg1"/>
                </a:solidFill>
              </a:rPr>
              <a:t> curve, AUUC, </a:t>
            </a:r>
            <a:r>
              <a:rPr lang="en-IN" sz="2700" dirty="0" err="1">
                <a:solidFill>
                  <a:schemeClr val="bg1"/>
                </a:solidFill>
              </a:rPr>
              <a:t>Qini</a:t>
            </a:r>
            <a:r>
              <a:rPr lang="en-IN" sz="2700" dirty="0">
                <a:solidFill>
                  <a:schemeClr val="bg1"/>
                </a:solidFill>
              </a:rPr>
              <a:t> coefficient</a:t>
            </a:r>
            <a:endParaRPr lang="en-IN" sz="27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D2DA1C-74C2-FBB0-6CB3-7CBA3713D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r="3858"/>
          <a:stretch>
            <a:fillRect/>
          </a:stretch>
        </p:blipFill>
        <p:spPr>
          <a:xfrm>
            <a:off x="11210829" y="1904360"/>
            <a:ext cx="6595928" cy="799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57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1179</Words>
  <Application>Microsoft Office PowerPoint</Application>
  <PresentationFormat>Custom</PresentationFormat>
  <Paragraphs>190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Poppins</vt:lpstr>
      <vt:lpstr>Batang</vt:lpstr>
      <vt:lpstr>Poppins Bold</vt:lpstr>
      <vt:lpstr>Calibri</vt:lpstr>
      <vt:lpstr>Arial</vt:lpstr>
      <vt:lpstr>Cambria Math</vt:lpstr>
      <vt:lpstr>Agrandir Bold</vt:lpstr>
      <vt:lpstr>Century Gothic</vt:lpstr>
      <vt:lpstr>Bookman Old Style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Gray Plain Marketing Challenges Sales Presentation</dc:title>
  <dc:creator>HARSHITA BANSAL</dc:creator>
  <cp:lastModifiedBy>HARSHITA BANSAL</cp:lastModifiedBy>
  <cp:revision>59</cp:revision>
  <dcterms:created xsi:type="dcterms:W3CDTF">2006-08-16T00:00:00Z</dcterms:created>
  <dcterms:modified xsi:type="dcterms:W3CDTF">2025-11-21T07:56:26Z</dcterms:modified>
  <dc:identifier>DAGz0JjTgX8</dc:identifier>
</cp:coreProperties>
</file>